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37"/>
  </p:notesMasterIdLst>
  <p:sldIdLst>
    <p:sldId id="257" r:id="rId3"/>
    <p:sldId id="312" r:id="rId4"/>
    <p:sldId id="259" r:id="rId5"/>
    <p:sldId id="260" r:id="rId6"/>
    <p:sldId id="383" r:id="rId7"/>
    <p:sldId id="384" r:id="rId8"/>
    <p:sldId id="385" r:id="rId9"/>
    <p:sldId id="268" r:id="rId10"/>
    <p:sldId id="265" r:id="rId11"/>
    <p:sldId id="387" r:id="rId12"/>
    <p:sldId id="271" r:id="rId13"/>
    <p:sldId id="374" r:id="rId14"/>
    <p:sldId id="382" r:id="rId15"/>
    <p:sldId id="277" r:id="rId16"/>
    <p:sldId id="388" r:id="rId17"/>
    <p:sldId id="389" r:id="rId18"/>
    <p:sldId id="267" r:id="rId19"/>
    <p:sldId id="266" r:id="rId20"/>
    <p:sldId id="263" r:id="rId21"/>
    <p:sldId id="262" r:id="rId22"/>
    <p:sldId id="261" r:id="rId23"/>
    <p:sldId id="390" r:id="rId24"/>
    <p:sldId id="258" r:id="rId25"/>
    <p:sldId id="391" r:id="rId26"/>
    <p:sldId id="499" r:id="rId27"/>
    <p:sldId id="500" r:id="rId28"/>
    <p:sldId id="501" r:id="rId29"/>
    <p:sldId id="502" r:id="rId30"/>
    <p:sldId id="503" r:id="rId31"/>
    <p:sldId id="504" r:id="rId32"/>
    <p:sldId id="505" r:id="rId33"/>
    <p:sldId id="506" r:id="rId34"/>
    <p:sldId id="507" r:id="rId35"/>
    <p:sldId id="508" r:id="rId36"/>
    <p:sldId id="509" r:id="rId37"/>
    <p:sldId id="510" r:id="rId38"/>
    <p:sldId id="511" r:id="rId39"/>
    <p:sldId id="512" r:id="rId40"/>
    <p:sldId id="513" r:id="rId41"/>
    <p:sldId id="514" r:id="rId42"/>
    <p:sldId id="515" r:id="rId43"/>
    <p:sldId id="516" r:id="rId44"/>
    <p:sldId id="517" r:id="rId45"/>
    <p:sldId id="518" r:id="rId46"/>
    <p:sldId id="519" r:id="rId47"/>
    <p:sldId id="520" r:id="rId48"/>
    <p:sldId id="521" r:id="rId49"/>
    <p:sldId id="522" r:id="rId50"/>
    <p:sldId id="523" r:id="rId51"/>
    <p:sldId id="524" r:id="rId52"/>
    <p:sldId id="525" r:id="rId53"/>
    <p:sldId id="526" r:id="rId54"/>
    <p:sldId id="527" r:id="rId55"/>
    <p:sldId id="528" r:id="rId56"/>
    <p:sldId id="529" r:id="rId57"/>
    <p:sldId id="530" r:id="rId58"/>
    <p:sldId id="531" r:id="rId59"/>
    <p:sldId id="532" r:id="rId60"/>
    <p:sldId id="533" r:id="rId61"/>
    <p:sldId id="534" r:id="rId62"/>
    <p:sldId id="535" r:id="rId63"/>
    <p:sldId id="536" r:id="rId64"/>
    <p:sldId id="537" r:id="rId65"/>
    <p:sldId id="538" r:id="rId66"/>
    <p:sldId id="539" r:id="rId67"/>
    <p:sldId id="540" r:id="rId68"/>
    <p:sldId id="541" r:id="rId69"/>
    <p:sldId id="542" r:id="rId70"/>
    <p:sldId id="543" r:id="rId71"/>
    <p:sldId id="544" r:id="rId72"/>
    <p:sldId id="545" r:id="rId73"/>
    <p:sldId id="546" r:id="rId74"/>
    <p:sldId id="547" r:id="rId75"/>
    <p:sldId id="548" r:id="rId76"/>
    <p:sldId id="549" r:id="rId77"/>
    <p:sldId id="550" r:id="rId78"/>
    <p:sldId id="551" r:id="rId79"/>
    <p:sldId id="552" r:id="rId80"/>
    <p:sldId id="553" r:id="rId81"/>
    <p:sldId id="554" r:id="rId82"/>
    <p:sldId id="555" r:id="rId83"/>
    <p:sldId id="556" r:id="rId84"/>
    <p:sldId id="557" r:id="rId85"/>
    <p:sldId id="558" r:id="rId86"/>
    <p:sldId id="559" r:id="rId87"/>
    <p:sldId id="560" r:id="rId88"/>
    <p:sldId id="561" r:id="rId89"/>
    <p:sldId id="562" r:id="rId90"/>
    <p:sldId id="563" r:id="rId91"/>
    <p:sldId id="564" r:id="rId92"/>
    <p:sldId id="565" r:id="rId93"/>
    <p:sldId id="566" r:id="rId94"/>
    <p:sldId id="567" r:id="rId95"/>
    <p:sldId id="568" r:id="rId96"/>
    <p:sldId id="569" r:id="rId97"/>
    <p:sldId id="570" r:id="rId98"/>
    <p:sldId id="571" r:id="rId99"/>
    <p:sldId id="572" r:id="rId100"/>
    <p:sldId id="573" r:id="rId101"/>
    <p:sldId id="574" r:id="rId102"/>
    <p:sldId id="575" r:id="rId103"/>
    <p:sldId id="576" r:id="rId104"/>
    <p:sldId id="577" r:id="rId105"/>
    <p:sldId id="578" r:id="rId106"/>
    <p:sldId id="579" r:id="rId107"/>
    <p:sldId id="580" r:id="rId108"/>
    <p:sldId id="581" r:id="rId109"/>
    <p:sldId id="582" r:id="rId110"/>
    <p:sldId id="583" r:id="rId111"/>
    <p:sldId id="584" r:id="rId112"/>
    <p:sldId id="585" r:id="rId113"/>
    <p:sldId id="586" r:id="rId114"/>
    <p:sldId id="587" r:id="rId115"/>
    <p:sldId id="588" r:id="rId116"/>
    <p:sldId id="589" r:id="rId117"/>
    <p:sldId id="590" r:id="rId118"/>
    <p:sldId id="591" r:id="rId119"/>
    <p:sldId id="592" r:id="rId120"/>
    <p:sldId id="593" r:id="rId121"/>
    <p:sldId id="594" r:id="rId122"/>
    <p:sldId id="595" r:id="rId123"/>
    <p:sldId id="596" r:id="rId124"/>
    <p:sldId id="597" r:id="rId125"/>
    <p:sldId id="598" r:id="rId126"/>
    <p:sldId id="599" r:id="rId127"/>
    <p:sldId id="600" r:id="rId128"/>
    <p:sldId id="601" r:id="rId129"/>
    <p:sldId id="602" r:id="rId130"/>
    <p:sldId id="603" r:id="rId131"/>
    <p:sldId id="604" r:id="rId132"/>
    <p:sldId id="605" r:id="rId133"/>
    <p:sldId id="606" r:id="rId134"/>
    <p:sldId id="607" r:id="rId135"/>
    <p:sldId id="608" r:id="rId1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9010C69-7BFD-470F-8FB5-24226B01A184}">
          <p14:sldIdLst>
            <p14:sldId id="257"/>
            <p14:sldId id="312"/>
            <p14:sldId id="259"/>
          </p14:sldIdLst>
        </p14:section>
        <p14:section name="1. Cloud 보안 아키텍처 개요" id="{5B37C9A0-46B2-4B93-BCED-80E22D9A2370}">
          <p14:sldIdLst>
            <p14:sldId id="260"/>
            <p14:sldId id="383"/>
            <p14:sldId id="384"/>
            <p14:sldId id="385"/>
          </p14:sldIdLst>
        </p14:section>
        <p14:section name="2. 개념적 보안 아키텍처" id="{9FF47AF3-E709-439A-87B3-880668052D6E}">
          <p14:sldIdLst>
            <p14:sldId id="268"/>
          </p14:sldIdLst>
        </p14:section>
        <p14:section name="2.1. Framework" id="{A55834D8-ECD6-4422-B27F-72E6D21DDE42}">
          <p14:sldIdLst>
            <p14:sldId id="265"/>
          </p14:sldIdLst>
        </p14:section>
        <p14:section name="2.2. STRM" id="{018D3A2F-3E13-4221-9D78-4F064DFA86DF}">
          <p14:sldIdLst>
            <p14:sldId id="387"/>
            <p14:sldId id="271"/>
            <p14:sldId id="374"/>
          </p14:sldIdLst>
        </p14:section>
        <p14:section name="2.3. Cloud 개념적 보안 아키텍처 정의" id="{5D1B2121-1552-43DF-AF18-B265D88B28A8}">
          <p14:sldIdLst>
            <p14:sldId id="382"/>
          </p14:sldIdLst>
        </p14:section>
        <p14:section name="3. 논리적 보안 아키텍처" id="{ABF16F04-CAD5-4D54-89DD-ABA46FF50A85}">
          <p14:sldIdLst>
            <p14:sldId id="277"/>
            <p14:sldId id="388"/>
            <p14:sldId id="389"/>
            <p14:sldId id="267"/>
            <p14:sldId id="266"/>
            <p14:sldId id="263"/>
            <p14:sldId id="262"/>
            <p14:sldId id="261"/>
            <p14:sldId id="390"/>
            <p14:sldId id="258"/>
            <p14:sldId id="391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061"/>
    <a:srgbClr val="D9D9D9"/>
    <a:srgbClr val="674276"/>
    <a:srgbClr val="9900FF"/>
    <a:srgbClr val="7030A0"/>
    <a:srgbClr val="4D2961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5214" autoAdjust="0"/>
  </p:normalViewPr>
  <p:slideViewPr>
    <p:cSldViewPr snapToGrid="0">
      <p:cViewPr varScale="1">
        <p:scale>
          <a:sx n="88" d="100"/>
          <a:sy n="88" d="100"/>
        </p:scale>
        <p:origin x="133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E7685-C0FC-4F57-ABEC-4012A79FCD30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62FD4-0649-449E-880E-43D81FC351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660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0B3C3-38E4-41A7-BE24-8106E66C5EE0}" type="datetime1">
              <a:rPr lang="en-US" altLang="ko-KR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85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86E04-5543-438D-8C72-D397D6418588}" type="datetime1">
              <a:rPr lang="en-US" altLang="ko-KR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04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F589E-4DA0-4DAC-AE73-C31AC0024CFF}" type="datetime1">
              <a:rPr lang="en-US" altLang="ko-KR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44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0F435-045F-4F66-A1EB-DAB6AC6A0F12}" type="datetime1">
              <a:rPr lang="en-US" altLang="ko-KR" smtClean="0"/>
              <a:t>6/20/2022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88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B9F-7ECB-40C5-914E-65E3E5129806}" type="datetime1">
              <a:rPr lang="en-US" altLang="ko-KR" smtClean="0"/>
              <a:t>6/20/2022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66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22C99-34D3-4E1B-8DD2-71CE966C937A}" type="datetime1">
              <a:rPr lang="en-US" altLang="ko-KR" smtClean="0"/>
              <a:t>6/20/2022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47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CE59-25B0-49A7-94FF-FF9FDA72DC81}" type="datetime1">
              <a:rPr lang="en-US" altLang="ko-KR" smtClean="0"/>
              <a:t>6/20/2022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13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A7A42-DF41-43A1-917D-A411426B5373}" type="datetime1">
              <a:rPr lang="en-US" altLang="ko-KR" smtClean="0"/>
              <a:t>6/20/2022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58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D261E-79D7-43CC-9A86-3C550E03CD93}" type="datetime1">
              <a:rPr lang="en-US" altLang="ko-KR" smtClean="0"/>
              <a:t>6/20/2022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400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33126-D81F-4766-A9A7-A84534FD4749}" type="datetime1">
              <a:rPr lang="en-US" altLang="ko-KR" smtClean="0"/>
              <a:t>6/20/2022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46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BD268-20FC-4A90-8537-2D44353B52CC}" type="datetime1">
              <a:rPr lang="en-US" altLang="ko-KR" smtClean="0"/>
              <a:t>6/20/2022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30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16578-F5D7-4DAE-B8FB-1D39026BF7A5}" type="datetime1">
              <a:rPr lang="en-US" altLang="ko-KR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79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B957-678F-40F5-AF5D-D4E0AC8173F2}" type="datetime1">
              <a:rPr lang="en-US" altLang="ko-KR" smtClean="0"/>
              <a:t>6/20/2022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138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211C2-F55B-4D51-9FE1-BE8AF8527CC7}" type="datetime1">
              <a:rPr lang="en-US" altLang="ko-KR" smtClean="0"/>
              <a:t>6/20/2022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02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5A69-1112-4E02-96FF-CE3D016A23FB}" type="datetime1">
              <a:rPr lang="en-US" altLang="ko-KR" smtClean="0"/>
              <a:t>6/20/2022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78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5FB7D-92AA-4CDF-8507-97A60FFEEDE7}" type="datetime1">
              <a:rPr lang="en-US" altLang="ko-KR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1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F6D4-6EB2-4D2D-AF11-4BD360D12B2D}" type="datetime1">
              <a:rPr lang="en-US" altLang="ko-KR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43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284F6-53EB-4DB7-B247-B705CA2396C9}" type="datetime1">
              <a:rPr lang="en-US" altLang="ko-KR" smtClean="0"/>
              <a:t>6/20/2022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9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5EA86-8312-41AE-B151-695980E4EC11}" type="datetime1">
              <a:rPr lang="en-US" altLang="ko-KR" smtClean="0"/>
              <a:t>6/20/2022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30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07809-8E9D-4087-91DC-F53EA1062A0C}" type="datetime1">
              <a:rPr lang="en-US" altLang="ko-KR" smtClean="0"/>
              <a:t>6/20/2022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4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5017-2F08-48C0-AC9A-F31018E40371}" type="datetime1">
              <a:rPr lang="en-US" altLang="ko-KR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42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F95C1-4256-4857-B73B-EB2A70021736}" type="datetime1">
              <a:rPr lang="en-US" altLang="ko-KR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6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82842-E5CE-40B4-AFC2-30F370DAA340}" type="datetime1">
              <a:rPr lang="en-US" altLang="ko-KR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99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F87A7-8C64-470F-A1F5-3D92215737B3}" type="datetime1">
              <a:rPr lang="en-US" altLang="ko-KR" smtClean="0"/>
              <a:t>6/20/2022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34468" y="6423418"/>
            <a:ext cx="1422400" cy="243417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31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svg"/><Relationship Id="rId3" Type="http://schemas.openxmlformats.org/officeDocument/2006/relationships/image" Target="../media/image46.png"/><Relationship Id="rId7" Type="http://schemas.openxmlformats.org/officeDocument/2006/relationships/image" Target="../media/image15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0.svg"/><Relationship Id="rId11" Type="http://schemas.openxmlformats.org/officeDocument/2006/relationships/image" Target="../media/image171.PNG"/><Relationship Id="rId5" Type="http://schemas.openxmlformats.org/officeDocument/2006/relationships/image" Target="../media/image45.png"/><Relationship Id="rId10" Type="http://schemas.openxmlformats.org/officeDocument/2006/relationships/image" Target="../media/image167.png"/><Relationship Id="rId4" Type="http://schemas.openxmlformats.org/officeDocument/2006/relationships/image" Target="../media/image1070.svg"/><Relationship Id="rId9" Type="http://schemas.openxmlformats.org/officeDocument/2006/relationships/image" Target="../media/image17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2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0.svg"/><Relationship Id="rId5" Type="http://schemas.openxmlformats.org/officeDocument/2006/relationships/image" Target="../media/image15.png"/><Relationship Id="rId4" Type="http://schemas.openxmlformats.org/officeDocument/2006/relationships/image" Target="../media/image18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93.png"/><Relationship Id="rId7" Type="http://schemas.openxmlformats.org/officeDocument/2006/relationships/image" Target="../media/image12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svg"/><Relationship Id="rId5" Type="http://schemas.openxmlformats.org/officeDocument/2006/relationships/image" Target="../media/image35.png"/><Relationship Id="rId4" Type="http://schemas.openxmlformats.org/officeDocument/2006/relationships/image" Target="../media/image28.svg"/><Relationship Id="rId9" Type="http://schemas.openxmlformats.org/officeDocument/2006/relationships/image" Target="../media/image19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130.png"/><Relationship Id="rId7" Type="http://schemas.openxmlformats.org/officeDocument/2006/relationships/image" Target="../media/image68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10" Type="http://schemas.openxmlformats.org/officeDocument/2006/relationships/image" Target="../media/image207.PNG"/><Relationship Id="rId4" Type="http://schemas.openxmlformats.org/officeDocument/2006/relationships/image" Target="../media/image203.png"/><Relationship Id="rId9" Type="http://schemas.openxmlformats.org/officeDocument/2006/relationships/image" Target="../media/image70.sv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5.PNG"/><Relationship Id="rId4" Type="http://schemas.openxmlformats.org/officeDocument/2006/relationships/image" Target="../media/image13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5.png"/><Relationship Id="rId7" Type="http://schemas.openxmlformats.org/officeDocument/2006/relationships/image" Target="../media/image226.png"/><Relationship Id="rId12" Type="http://schemas.openxmlformats.org/officeDocument/2006/relationships/image" Target="../media/image228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0.svg"/><Relationship Id="rId11" Type="http://schemas.openxmlformats.org/officeDocument/2006/relationships/image" Target="../media/image130.svg"/><Relationship Id="rId5" Type="http://schemas.openxmlformats.org/officeDocument/2006/relationships/image" Target="../media/image46.png"/><Relationship Id="rId10" Type="http://schemas.openxmlformats.org/officeDocument/2006/relationships/image" Target="../media/image227.png"/><Relationship Id="rId4" Type="http://schemas.openxmlformats.org/officeDocument/2006/relationships/image" Target="../media/image910.svg"/><Relationship Id="rId9" Type="http://schemas.openxmlformats.org/officeDocument/2006/relationships/image" Target="../media/image450.sv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3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3.sv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5.sv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0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35.png"/><Relationship Id="rId4" Type="http://schemas.openxmlformats.org/officeDocument/2006/relationships/image" Target="../media/image202.svg"/><Relationship Id="rId9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svg"/><Relationship Id="rId5" Type="http://schemas.openxmlformats.org/officeDocument/2006/relationships/image" Target="../media/image46.png"/><Relationship Id="rId4" Type="http://schemas.openxmlformats.org/officeDocument/2006/relationships/image" Target="../media/image91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0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91.sv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07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91.sv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svg"/><Relationship Id="rId5" Type="http://schemas.openxmlformats.org/officeDocument/2006/relationships/image" Target="../media/image46.png"/><Relationship Id="rId4" Type="http://schemas.openxmlformats.org/officeDocument/2006/relationships/image" Target="../media/image91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7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0.png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7" Type="http://schemas.openxmlformats.org/officeDocument/2006/relationships/image" Target="../media/image7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107.svg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svg"/><Relationship Id="rId5" Type="http://schemas.openxmlformats.org/officeDocument/2006/relationships/image" Target="../media/image46.png"/><Relationship Id="rId4" Type="http://schemas.openxmlformats.org/officeDocument/2006/relationships/image" Target="../media/image9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7" Type="http://schemas.openxmlformats.org/officeDocument/2006/relationships/image" Target="../media/image9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107.svg"/><Relationship Id="rId4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0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svg"/><Relationship Id="rId5" Type="http://schemas.openxmlformats.org/officeDocument/2006/relationships/image" Target="../media/image46.png"/><Relationship Id="rId4" Type="http://schemas.openxmlformats.org/officeDocument/2006/relationships/image" Target="../media/image91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1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svg"/><Relationship Id="rId5" Type="http://schemas.openxmlformats.org/officeDocument/2006/relationships/image" Target="../media/image46.png"/><Relationship Id="rId4" Type="http://schemas.openxmlformats.org/officeDocument/2006/relationships/image" Target="../media/image91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5.png"/><Relationship Id="rId7" Type="http://schemas.openxmlformats.org/officeDocument/2006/relationships/image" Target="../media/image16.png"/><Relationship Id="rId12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36.png"/><Relationship Id="rId5" Type="http://schemas.openxmlformats.org/officeDocument/2006/relationships/image" Target="../media/image15.png"/><Relationship Id="rId10" Type="http://schemas.openxmlformats.org/officeDocument/2006/relationships/image" Target="../media/image123.png"/><Relationship Id="rId4" Type="http://schemas.openxmlformats.org/officeDocument/2006/relationships/image" Target="../media/image91.svg"/><Relationship Id="rId9" Type="http://schemas.openxmlformats.org/officeDocument/2006/relationships/image" Target="../media/image1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07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3" Type="http://schemas.openxmlformats.org/officeDocument/2006/relationships/image" Target="../media/image135.png"/><Relationship Id="rId7" Type="http://schemas.openxmlformats.org/officeDocument/2006/relationships/image" Target="../media/image46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91.svg"/><Relationship Id="rId4" Type="http://schemas.openxmlformats.org/officeDocument/2006/relationships/image" Target="../media/image45.png"/><Relationship Id="rId9" Type="http://schemas.openxmlformats.org/officeDocument/2006/relationships/image" Target="../media/image13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070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910.svg"/><Relationship Id="rId4" Type="http://schemas.openxmlformats.org/officeDocument/2006/relationships/image" Target="../media/image4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svg"/><Relationship Id="rId3" Type="http://schemas.openxmlformats.org/officeDocument/2006/relationships/image" Target="../media/image45.png"/><Relationship Id="rId7" Type="http://schemas.openxmlformats.org/officeDocument/2006/relationships/image" Target="../media/image15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49.png"/><Relationship Id="rId4" Type="http://schemas.openxmlformats.org/officeDocument/2006/relationships/image" Target="../media/image910.svg"/><Relationship Id="rId9" Type="http://schemas.openxmlformats.org/officeDocument/2006/relationships/image" Target="../media/image15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svg"/><Relationship Id="rId3" Type="http://schemas.openxmlformats.org/officeDocument/2006/relationships/image" Target="../media/image35.png"/><Relationship Id="rId7" Type="http://schemas.openxmlformats.org/officeDocument/2006/relationships/image" Target="../media/image15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0.svg"/><Relationship Id="rId5" Type="http://schemas.openxmlformats.org/officeDocument/2006/relationships/image" Target="../media/image16.png"/><Relationship Id="rId4" Type="http://schemas.openxmlformats.org/officeDocument/2006/relationships/image" Target="../media/image300.svg"/><Relationship Id="rId9" Type="http://schemas.openxmlformats.org/officeDocument/2006/relationships/image" Target="../media/image16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736509" y="1923809"/>
            <a:ext cx="3955555" cy="5339683"/>
            <a:chOff x="16104762" y="2885714"/>
            <a:chExt cx="5933333" cy="800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0000">
              <a:off x="16104762" y="2885714"/>
              <a:ext cx="5933333" cy="8009524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199741" y="4341313"/>
            <a:ext cx="9877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SK Shieldus Rookies 1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 rot="1950800">
            <a:off x="8664497" y="-1739591"/>
            <a:ext cx="3925229" cy="42486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99740" y="2200464"/>
            <a:ext cx="9877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AWS Security Architecture</a:t>
            </a:r>
            <a:endParaRPr lang="ko-KR" alt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9741" y="5109965"/>
            <a:ext cx="987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김백현  고해준  김다빈  김우중  도규탁  석우영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836686"/>
              </p:ext>
            </p:extLst>
          </p:nvPr>
        </p:nvGraphicFramePr>
        <p:xfrm>
          <a:off x="705395" y="1742780"/>
          <a:ext cx="10742670" cy="1187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2670">
                  <a:extLst>
                    <a:ext uri="{9D8B030D-6E8A-4147-A177-3AD203B41FA5}">
                      <a16:colId xmlns:a16="http://schemas.microsoft.com/office/drawing/2014/main" val="179651679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ITU-T X.805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88210"/>
                  </a:ext>
                </a:extLst>
              </a:tr>
              <a:tr h="7918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종단간 통신 제공 시스템을 위한 보안 구조로 잠재적 보안 위협과 이에 대응하여 시스템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계층별로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 기술 영역과 적용 기술을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0879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428512"/>
              </p:ext>
            </p:extLst>
          </p:nvPr>
        </p:nvGraphicFramePr>
        <p:xfrm>
          <a:off x="705395" y="3416109"/>
          <a:ext cx="10742670" cy="874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630">
                  <a:extLst>
                    <a:ext uri="{9D8B030D-6E8A-4147-A177-3AD203B41FA5}">
                      <a16:colId xmlns:a16="http://schemas.microsoft.com/office/drawing/2014/main" val="2431218607"/>
                    </a:ext>
                  </a:extLst>
                </a:gridCol>
                <a:gridCol w="1193630">
                  <a:extLst>
                    <a:ext uri="{9D8B030D-6E8A-4147-A177-3AD203B41FA5}">
                      <a16:colId xmlns:a16="http://schemas.microsoft.com/office/drawing/2014/main" val="1372405415"/>
                    </a:ext>
                  </a:extLst>
                </a:gridCol>
                <a:gridCol w="1193630">
                  <a:extLst>
                    <a:ext uri="{9D8B030D-6E8A-4147-A177-3AD203B41FA5}">
                      <a16:colId xmlns:a16="http://schemas.microsoft.com/office/drawing/2014/main" val="3023152641"/>
                    </a:ext>
                  </a:extLst>
                </a:gridCol>
                <a:gridCol w="1193630">
                  <a:extLst>
                    <a:ext uri="{9D8B030D-6E8A-4147-A177-3AD203B41FA5}">
                      <a16:colId xmlns:a16="http://schemas.microsoft.com/office/drawing/2014/main" val="45737388"/>
                    </a:ext>
                  </a:extLst>
                </a:gridCol>
                <a:gridCol w="1193630">
                  <a:extLst>
                    <a:ext uri="{9D8B030D-6E8A-4147-A177-3AD203B41FA5}">
                      <a16:colId xmlns:a16="http://schemas.microsoft.com/office/drawing/2014/main" val="2906374281"/>
                    </a:ext>
                  </a:extLst>
                </a:gridCol>
                <a:gridCol w="1193630">
                  <a:extLst>
                    <a:ext uri="{9D8B030D-6E8A-4147-A177-3AD203B41FA5}">
                      <a16:colId xmlns:a16="http://schemas.microsoft.com/office/drawing/2014/main" val="3257351035"/>
                    </a:ext>
                  </a:extLst>
                </a:gridCol>
                <a:gridCol w="1193630">
                  <a:extLst>
                    <a:ext uri="{9D8B030D-6E8A-4147-A177-3AD203B41FA5}">
                      <a16:colId xmlns:a16="http://schemas.microsoft.com/office/drawing/2014/main" val="3803741420"/>
                    </a:ext>
                  </a:extLst>
                </a:gridCol>
                <a:gridCol w="1193630">
                  <a:extLst>
                    <a:ext uri="{9D8B030D-6E8A-4147-A177-3AD203B41FA5}">
                      <a16:colId xmlns:a16="http://schemas.microsoft.com/office/drawing/2014/main" val="3421733089"/>
                    </a:ext>
                  </a:extLst>
                </a:gridCol>
                <a:gridCol w="1193630">
                  <a:extLst>
                    <a:ext uri="{9D8B030D-6E8A-4147-A177-3AD203B41FA5}">
                      <a16:colId xmlns:a16="http://schemas.microsoft.com/office/drawing/2014/main" val="3622984762"/>
                    </a:ext>
                  </a:extLst>
                </a:gridCol>
              </a:tblGrid>
              <a:tr h="396000">
                <a:tc gridSpan="9">
                  <a:txBody>
                    <a:bodyPr/>
                    <a:lstStyle/>
                    <a:p>
                      <a:pPr marL="0" marR="0" indent="0" algn="ctr" defTabSz="6096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ITU-T X.805</a:t>
                      </a:r>
                      <a:r>
                        <a:rPr lang="ko-KR" altLang="en-US" sz="16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 기술 영역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187386"/>
                  </a:ext>
                </a:extLst>
              </a:tr>
              <a:tr h="478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모니터링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498563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150973"/>
              </p:ext>
            </p:extLst>
          </p:nvPr>
        </p:nvGraphicFramePr>
        <p:xfrm>
          <a:off x="705395" y="4973472"/>
          <a:ext cx="10742670" cy="85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445">
                  <a:extLst>
                    <a:ext uri="{9D8B030D-6E8A-4147-A177-3AD203B41FA5}">
                      <a16:colId xmlns:a16="http://schemas.microsoft.com/office/drawing/2014/main" val="2431218607"/>
                    </a:ext>
                  </a:extLst>
                </a:gridCol>
                <a:gridCol w="1790445">
                  <a:extLst>
                    <a:ext uri="{9D8B030D-6E8A-4147-A177-3AD203B41FA5}">
                      <a16:colId xmlns:a16="http://schemas.microsoft.com/office/drawing/2014/main" val="4112407576"/>
                    </a:ext>
                  </a:extLst>
                </a:gridCol>
                <a:gridCol w="1790445">
                  <a:extLst>
                    <a:ext uri="{9D8B030D-6E8A-4147-A177-3AD203B41FA5}">
                      <a16:colId xmlns:a16="http://schemas.microsoft.com/office/drawing/2014/main" val="45737388"/>
                    </a:ext>
                  </a:extLst>
                </a:gridCol>
                <a:gridCol w="1790445">
                  <a:extLst>
                    <a:ext uri="{9D8B030D-6E8A-4147-A177-3AD203B41FA5}">
                      <a16:colId xmlns:a16="http://schemas.microsoft.com/office/drawing/2014/main" val="3410765713"/>
                    </a:ext>
                  </a:extLst>
                </a:gridCol>
                <a:gridCol w="1790445">
                  <a:extLst>
                    <a:ext uri="{9D8B030D-6E8A-4147-A177-3AD203B41FA5}">
                      <a16:colId xmlns:a16="http://schemas.microsoft.com/office/drawing/2014/main" val="3803741420"/>
                    </a:ext>
                  </a:extLst>
                </a:gridCol>
                <a:gridCol w="1790445">
                  <a:extLst>
                    <a:ext uri="{9D8B030D-6E8A-4147-A177-3AD203B41FA5}">
                      <a16:colId xmlns:a16="http://schemas.microsoft.com/office/drawing/2014/main" val="3647837195"/>
                    </a:ext>
                  </a:extLst>
                </a:gridCol>
              </a:tblGrid>
              <a:tr h="396000">
                <a:tc gridSpan="6">
                  <a:txBody>
                    <a:bodyPr/>
                    <a:lstStyle/>
                    <a:p>
                      <a:pPr marL="0" marR="0" indent="0" algn="ctr" defTabSz="6096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ITU-T X.805</a:t>
                      </a:r>
                      <a:r>
                        <a:rPr lang="ko-KR" altLang="en-US" sz="160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정보보호 계층 영역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187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Application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인프라</a:t>
                      </a:r>
                      <a:endParaRPr lang="en-US" altLang="ko-KR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관리콘솔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498563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2.1. STRM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(1/2)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ITU-T X.805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보안 모델</a:t>
            </a:r>
            <a:endParaRPr lang="en-US" altLang="ko-KR" sz="2200" b="1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양쪽 모서리가 잘린 사각형 21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23" name="양쪽 모서리가 잘린 사각형 22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개념적 보안 아키텍처</a:t>
            </a:r>
          </a:p>
        </p:txBody>
      </p:sp>
      <p:sp>
        <p:nvSpPr>
          <p:cNvPr id="24" name="양쪽 모서리가 잘린 사각형 23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26" name="양쪽 모서리가 잘린 사각형 25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아키텍처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735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838418423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78" y="2377776"/>
            <a:ext cx="4980637" cy="33144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65" y="2112023"/>
            <a:ext cx="4544627" cy="4221195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A759F63-74B2-4F42-83A8-C645156FC7BB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1A41A8-1AC9-4688-8964-514ABB01CED1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EC2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22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365791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838418423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0" b="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 란</a:t>
                      </a:r>
                    </a:p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49" y="2148689"/>
            <a:ext cx="4837041" cy="405457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E174EE9-84E6-4E27-940D-C6CAA9A339EC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DA90F-F6CA-4683-A263-5828B533834D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EC2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352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653205"/>
              </p:ext>
            </p:extLst>
          </p:nvPr>
        </p:nvGraphicFramePr>
        <p:xfrm>
          <a:off x="419140" y="1591406"/>
          <a:ext cx="11675166" cy="4783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5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Sec608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5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악성코드 보호대책 이행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66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바이러스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트로이목마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랜섬웨어 등의 악성코드로부터 정보시스템 및 업무용단말기 등을 보호하기 위하여 보호대책을 이행하고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5108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악성프로그램 등 방지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악성프로그램 방지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578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432357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13671" y="5461119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WAF</a:t>
            </a:r>
            <a:endParaRPr lang="ko-KR" altLang="en-US" sz="1600" b="1" dirty="0"/>
          </a:p>
        </p:txBody>
      </p:sp>
      <p:pic>
        <p:nvPicPr>
          <p:cNvPr id="7" name="Graphic 8">
            <a:extLst>
              <a:ext uri="{FF2B5EF4-FFF2-40B4-BE49-F238E27FC236}">
                <a16:creationId xmlns:a16="http://schemas.microsoft.com/office/drawing/2014/main" id="{F35B215C-B8C8-67F1-7036-AB1057004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65470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85752D-D115-45D2-8F8E-3197D4E8FE6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2658B4-61DE-4A85-B82F-972F97165AB9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WAF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381515"/>
            <a:ext cx="5410800" cy="1526761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82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264802"/>
              </p:ext>
            </p:extLst>
          </p:nvPr>
        </p:nvGraphicFramePr>
        <p:xfrm>
          <a:off x="474784" y="1523403"/>
          <a:ext cx="11492262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4679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9" name="Graphic 12">
            <a:extLst>
              <a:ext uri="{FF2B5EF4-FFF2-40B4-BE49-F238E27FC236}">
                <a16:creationId xmlns:a16="http://schemas.microsoft.com/office/drawing/2014/main" id="{B5A83C20-6F19-F9B9-042F-5F060B8F7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0" y="4361218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A8FA60D0-09B4-DFC4-7982-9969B7F9B0DB}"/>
              </a:ext>
            </a:extLst>
          </p:cNvPr>
          <p:cNvSpPr/>
          <p:nvPr/>
        </p:nvSpPr>
        <p:spPr>
          <a:xfrm>
            <a:off x="2483752" y="2384870"/>
            <a:ext cx="3301589" cy="3308794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B9CD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11" name="Graphic 25">
            <a:extLst>
              <a:ext uri="{FF2B5EF4-FFF2-40B4-BE49-F238E27FC236}">
                <a16:creationId xmlns:a16="http://schemas.microsoft.com/office/drawing/2014/main" id="{37A0573A-8C41-2CE0-E4FA-A53288737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3275" y="2378377"/>
            <a:ext cx="381000" cy="381000"/>
          </a:xfrm>
          <a:prstGeom prst="rect">
            <a:avLst/>
          </a:prstGeom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B918AC51-DF09-2B29-E16F-47A05B93EAF2}"/>
              </a:ext>
            </a:extLst>
          </p:cNvPr>
          <p:cNvSpPr/>
          <p:nvPr/>
        </p:nvSpPr>
        <p:spPr>
          <a:xfrm>
            <a:off x="1440688" y="2057830"/>
            <a:ext cx="4557776" cy="387967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4" name="Graphic 35">
            <a:extLst>
              <a:ext uri="{FF2B5EF4-FFF2-40B4-BE49-F238E27FC236}">
                <a16:creationId xmlns:a16="http://schemas.microsoft.com/office/drawing/2014/main" id="{941059C3-EE46-D16D-0B4A-D39D54302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40688" y="2057830"/>
            <a:ext cx="381000" cy="381000"/>
          </a:xfrm>
          <a:prstGeom prst="rect">
            <a:avLst/>
          </a:prstGeom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74B896B8-2040-FD03-76CA-C1C5321AF409}"/>
              </a:ext>
            </a:extLst>
          </p:cNvPr>
          <p:cNvSpPr/>
          <p:nvPr/>
        </p:nvSpPr>
        <p:spPr>
          <a:xfrm>
            <a:off x="2826621" y="3599687"/>
            <a:ext cx="2853753" cy="163982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1E89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6" name="Graphic 16">
            <a:extLst>
              <a:ext uri="{FF2B5EF4-FFF2-40B4-BE49-F238E27FC236}">
                <a16:creationId xmlns:a16="http://schemas.microsoft.com/office/drawing/2014/main" id="{1BA90BE8-8B3E-14E1-5CFA-1CD48618CE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26622" y="3601275"/>
            <a:ext cx="381000" cy="381000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:a16="http://schemas.microsoft.com/office/drawing/2014/main" id="{D92EC8AD-B3E6-8815-A2F3-01E09FF06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498" y="436549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Google Shape;198;p1">
            <a:extLst>
              <a:ext uri="{FF2B5EF4-FFF2-40B4-BE49-F238E27FC236}">
                <a16:creationId xmlns:a16="http://schemas.microsoft.com/office/drawing/2014/main" id="{833B1F52-1B43-8473-9754-110159683F4A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 flipV="1">
            <a:off x="1112640" y="4594098"/>
            <a:ext cx="1500858" cy="207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22" name="Graphic 8">
            <a:extLst>
              <a:ext uri="{FF2B5EF4-FFF2-40B4-BE49-F238E27FC236}">
                <a16:creationId xmlns:a16="http://schemas.microsoft.com/office/drawing/2014/main" id="{36133A97-A692-891E-245E-E4DF4C324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29" y="282133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Google Shape;109;p1">
            <a:extLst>
              <a:ext uri="{FF2B5EF4-FFF2-40B4-BE49-F238E27FC236}">
                <a16:creationId xmlns:a16="http://schemas.microsoft.com/office/drawing/2014/main" id="{AEFF6166-6309-94FF-EF15-4052D30FB853}"/>
              </a:ext>
            </a:extLst>
          </p:cNvPr>
          <p:cNvCxnSpPr>
            <a:cxnSpLocks/>
            <a:stCxn id="17" idx="0"/>
            <a:endCxn id="25" idx="2"/>
          </p:cNvCxnSpPr>
          <p:nvPr/>
        </p:nvCxnSpPr>
        <p:spPr>
          <a:xfrm rot="16200000" flipV="1">
            <a:off x="2186854" y="3710254"/>
            <a:ext cx="449576" cy="860912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9718525-3BAC-556B-4612-D64C9477631F}"/>
              </a:ext>
            </a:extLst>
          </p:cNvPr>
          <p:cNvSpPr txBox="1"/>
          <p:nvPr/>
        </p:nvSpPr>
        <p:spPr>
          <a:xfrm>
            <a:off x="1600228" y="3577368"/>
            <a:ext cx="761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WAF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661" y="2127254"/>
            <a:ext cx="5648133" cy="38102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B19FB4-8005-41FF-824B-BDB92F914E0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901BE9-716F-48C0-BB84-DB0D85C94E27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WAF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904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681662199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44" y="2068319"/>
            <a:ext cx="4652656" cy="42181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64" y="2495821"/>
            <a:ext cx="5109403" cy="3113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4C5375-C951-4CB4-A5EE-D7E99F372707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6F41BA-53DD-4484-A662-3B36C800B629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WAF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063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681662199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32" y="2048125"/>
            <a:ext cx="5464879" cy="40361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63" y="2522909"/>
            <a:ext cx="5681640" cy="27173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AAFBBC-8432-4773-926B-4DE06C839A16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6F3534-4F00-4D0F-BD1C-BC8A6F35FAD6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WAF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526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185662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681662199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0" b="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 란</a:t>
                      </a:r>
                    </a:p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9" y="2861240"/>
            <a:ext cx="5677044" cy="18338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72B206-1752-4831-B295-889A2908C829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DEDF8-89DD-4730-8E76-7DCA892685FF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WAF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31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13671" y="5666589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IAM</a:t>
            </a:r>
            <a:endParaRPr lang="ko-KR" altLang="en-US" sz="1600" b="1" dirty="0"/>
          </a:p>
        </p:txBody>
      </p:sp>
      <p:pic>
        <p:nvPicPr>
          <p:cNvPr id="8" name="Graphic 19">
            <a:extLst>
              <a:ext uri="{FF2B5EF4-FFF2-40B4-BE49-F238E27FC236}">
                <a16:creationId xmlns:a16="http://schemas.microsoft.com/office/drawing/2014/main" id="{3BD1A2CD-4405-B8C8-7E48-FD8DA639B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90458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989996"/>
              </p:ext>
            </p:extLst>
          </p:nvPr>
        </p:nvGraphicFramePr>
        <p:xfrm>
          <a:off x="501161" y="1582621"/>
          <a:ext cx="11514013" cy="4809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961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489469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53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Sec201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53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접근에 대한 인증 수단 적용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506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정보시스템 및 개인정보처리시스템에 대한 접근 시 사용자 인증 수단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인증서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OTP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사용하고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506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암호화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539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434479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D4AF8DE-7D51-4586-A751-6FAC498884D6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A1103-51F3-42AF-A5CA-7F5F4F89B8B7}"/>
              </a:ext>
            </a:extLst>
          </p:cNvPr>
          <p:cNvSpPr txBox="1"/>
          <p:nvPr/>
        </p:nvSpPr>
        <p:spPr>
          <a:xfrm>
            <a:off x="340009" y="861377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IAM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3987314"/>
            <a:ext cx="5410800" cy="2315365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762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352934"/>
              </p:ext>
            </p:extLst>
          </p:nvPr>
        </p:nvGraphicFramePr>
        <p:xfrm>
          <a:off x="518746" y="1523403"/>
          <a:ext cx="11448302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0719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9" name="Graphic 35">
            <a:extLst>
              <a:ext uri="{FF2B5EF4-FFF2-40B4-BE49-F238E27FC236}">
                <a16:creationId xmlns:a16="http://schemas.microsoft.com/office/drawing/2014/main" id="{14B810F8-F1DF-F8A5-E20E-432ED70EE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609" y="375314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37">
            <a:extLst>
              <a:ext uri="{FF2B5EF4-FFF2-40B4-BE49-F238E27FC236}">
                <a16:creationId xmlns:a16="http://schemas.microsoft.com/office/drawing/2014/main" id="{E7DA6F15-B4ED-0844-A531-61336780D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609" y="264659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phic 49">
            <a:extLst>
              <a:ext uri="{FF2B5EF4-FFF2-40B4-BE49-F238E27FC236}">
                <a16:creationId xmlns:a16="http://schemas.microsoft.com/office/drawing/2014/main" id="{10F846ED-A303-59BA-0F08-4C1E9BBD6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609" y="487739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C1EC9A-757F-838C-CE57-740BBEA40669}"/>
              </a:ext>
            </a:extLst>
          </p:cNvPr>
          <p:cNvSpPr txBox="1"/>
          <p:nvPr/>
        </p:nvSpPr>
        <p:spPr>
          <a:xfrm>
            <a:off x="675356" y="4210348"/>
            <a:ext cx="1575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Permissions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EF3DD3-E7C9-62B4-8324-5A90C5CC7231}"/>
              </a:ext>
            </a:extLst>
          </p:cNvPr>
          <p:cNvSpPr txBox="1"/>
          <p:nvPr/>
        </p:nvSpPr>
        <p:spPr>
          <a:xfrm>
            <a:off x="744022" y="3013892"/>
            <a:ext cx="1575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MFA token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A36D24-59EE-5DC7-EBB3-DA5C5719C6EF}"/>
              </a:ext>
            </a:extLst>
          </p:cNvPr>
          <p:cNvSpPr txBox="1"/>
          <p:nvPr/>
        </p:nvSpPr>
        <p:spPr>
          <a:xfrm>
            <a:off x="675356" y="5294487"/>
            <a:ext cx="1575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Role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CB40426A-1F63-23E0-7991-27D961775BA3}"/>
              </a:ext>
            </a:extLst>
          </p:cNvPr>
          <p:cNvSpPr/>
          <p:nvPr/>
        </p:nvSpPr>
        <p:spPr>
          <a:xfrm>
            <a:off x="3176245" y="3437702"/>
            <a:ext cx="2632578" cy="1585401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1E89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6" name="Graphic 16">
            <a:extLst>
              <a:ext uri="{FF2B5EF4-FFF2-40B4-BE49-F238E27FC236}">
                <a16:creationId xmlns:a16="http://schemas.microsoft.com/office/drawing/2014/main" id="{ABEB2F28-93C3-FE9A-1A01-438FA3F10D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6245" y="3439291"/>
            <a:ext cx="381000" cy="381000"/>
          </a:xfrm>
          <a:prstGeom prst="rect">
            <a:avLst/>
          </a:prstGeom>
        </p:spPr>
      </p:pic>
      <p:cxnSp>
        <p:nvCxnSpPr>
          <p:cNvPr id="17" name="Google Shape;206;p1">
            <a:extLst>
              <a:ext uri="{FF2B5EF4-FFF2-40B4-BE49-F238E27FC236}">
                <a16:creationId xmlns:a16="http://schemas.microsoft.com/office/drawing/2014/main" id="{06F663E1-397C-72AE-2FE2-7254FEBE2AF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691809" y="3981748"/>
            <a:ext cx="1484436" cy="248655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5" name="Google Shape;206;p1">
            <a:extLst>
              <a:ext uri="{FF2B5EF4-FFF2-40B4-BE49-F238E27FC236}">
                <a16:creationId xmlns:a16="http://schemas.microsoft.com/office/drawing/2014/main" id="{571B2A21-A2C7-5823-C52F-65E38397D788}"/>
              </a:ext>
            </a:extLst>
          </p:cNvPr>
          <p:cNvCxnSpPr>
            <a:cxnSpLocks/>
          </p:cNvCxnSpPr>
          <p:nvPr/>
        </p:nvCxnSpPr>
        <p:spPr>
          <a:xfrm flipV="1">
            <a:off x="1691809" y="4230403"/>
            <a:ext cx="1484436" cy="7927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9" name="Google Shape;198;p1">
            <a:extLst>
              <a:ext uri="{FF2B5EF4-FFF2-40B4-BE49-F238E27FC236}">
                <a16:creationId xmlns:a16="http://schemas.microsoft.com/office/drawing/2014/main" id="{D7CAD169-4181-937D-E1D5-D3E40CCA31AE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1463209" y="3103791"/>
            <a:ext cx="0" cy="649357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90" y="2200950"/>
            <a:ext cx="5266086" cy="38112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DAFA52-80A5-4986-BA47-129589FDD0D4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9C8E3B-3844-42EB-B1E8-DA9D8B1FAC28}"/>
              </a:ext>
            </a:extLst>
          </p:cNvPr>
          <p:cNvSpPr txBox="1"/>
          <p:nvPr/>
        </p:nvSpPr>
        <p:spPr>
          <a:xfrm>
            <a:off x="340009" y="861377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IAM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151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695972"/>
              </p:ext>
            </p:extLst>
          </p:nvPr>
        </p:nvGraphicFramePr>
        <p:xfrm>
          <a:off x="501162" y="1591406"/>
          <a:ext cx="11593145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5562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94630339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</a:t>
                      </a:r>
                      <a:r>
                        <a:rPr lang="ko-KR" altLang="en-US" sz="12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059" y="2370846"/>
            <a:ext cx="5041109" cy="34387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07" y="2023381"/>
            <a:ext cx="4676293" cy="4231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430177-E333-4A43-BB6D-75D00324A2AF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4442F-2B78-4463-950C-B4A1CD953129}"/>
              </a:ext>
            </a:extLst>
          </p:cNvPr>
          <p:cNvSpPr txBox="1"/>
          <p:nvPr/>
        </p:nvSpPr>
        <p:spPr>
          <a:xfrm>
            <a:off x="340009" y="861377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IAM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3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835843"/>
              </p:ext>
            </p:extLst>
          </p:nvPr>
        </p:nvGraphicFramePr>
        <p:xfrm>
          <a:off x="705395" y="1742780"/>
          <a:ext cx="10742670" cy="4666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2670">
                  <a:extLst>
                    <a:ext uri="{9D8B030D-6E8A-4147-A177-3AD203B41FA5}">
                      <a16:colId xmlns:a16="http://schemas.microsoft.com/office/drawing/2014/main" val="179651679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STRM(Security Technical Reference Model)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88210"/>
                  </a:ext>
                </a:extLst>
              </a:tr>
              <a:tr h="5604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ITU-T X.805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보안 모델을 참고하여 기술요소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적용대상 등으로 분류 기준을 설정하여 모형화한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기술 참조모델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08792"/>
                  </a:ext>
                </a:extLst>
              </a:tr>
              <a:tr h="3709879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3152670"/>
                  </a:ext>
                </a:extLst>
              </a:tr>
            </a:tbl>
          </a:graphicData>
        </a:graphic>
      </p:graphicFrame>
      <p:pic>
        <p:nvPicPr>
          <p:cNvPr id="34" name="그림 33">
            <a:extLst>
              <a:ext uri="{FF2B5EF4-FFF2-40B4-BE49-F238E27FC236}">
                <a16:creationId xmlns:a16="http://schemas.microsoft.com/office/drawing/2014/main" id="{2B7D986D-172B-4770-AD50-993664390D1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493" y="2726400"/>
            <a:ext cx="7404474" cy="3656341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2.1. STRM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(2/2)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STRM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보안 기술 참조모델 </a:t>
            </a:r>
            <a:endParaRPr lang="en-US" altLang="ko-KR" sz="2200" b="1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양쪽 모서리가 잘린 사각형 21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23" name="양쪽 모서리가 잘린 사각형 22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개념적 보안 아키텍처</a:t>
            </a:r>
          </a:p>
        </p:txBody>
      </p:sp>
      <p:sp>
        <p:nvSpPr>
          <p:cNvPr id="24" name="양쪽 모서리가 잘린 사각형 23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26" name="양쪽 모서리가 잘린 사각형 25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아키텍처 설계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106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26875"/>
              </p:ext>
            </p:extLst>
          </p:nvPr>
        </p:nvGraphicFramePr>
        <p:xfrm>
          <a:off x="492369" y="1591406"/>
          <a:ext cx="11601937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4354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94630339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</a:t>
                      </a:r>
                      <a:r>
                        <a:rPr lang="ko-KR" altLang="en-US" sz="12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39" y="2865075"/>
            <a:ext cx="5456900" cy="22323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65" y="2117546"/>
            <a:ext cx="4486661" cy="4182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0D073-DA4C-4FA3-8BE0-64F261377227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C625FF-2900-4CB2-83FE-061DFAFC91D1}"/>
              </a:ext>
            </a:extLst>
          </p:cNvPr>
          <p:cNvSpPr txBox="1"/>
          <p:nvPr/>
        </p:nvSpPr>
        <p:spPr>
          <a:xfrm>
            <a:off x="340009" y="861377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IAM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7863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94630339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</a:t>
                      </a:r>
                      <a:r>
                        <a:rPr lang="ko-KR" altLang="en-US" sz="12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0" b="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 란</a:t>
                      </a:r>
                    </a:p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55" y="2700903"/>
            <a:ext cx="5169186" cy="2663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4BD3-BD53-472E-9C32-5C1F9C4A78BA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47032-C417-47B5-9CB3-00FF6DC4608D}"/>
              </a:ext>
            </a:extLst>
          </p:cNvPr>
          <p:cNvSpPr txBox="1"/>
          <p:nvPr/>
        </p:nvSpPr>
        <p:spPr>
          <a:xfrm>
            <a:off x="340009" y="861377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IAM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967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387710"/>
              </p:ext>
            </p:extLst>
          </p:nvPr>
        </p:nvGraphicFramePr>
        <p:xfrm>
          <a:off x="419140" y="1591406"/>
          <a:ext cx="11675166" cy="4818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5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Sec103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5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 비밀번호 관리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66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계정을 안전한 비밀번호를 설정하여 관리하고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5108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578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467526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99483" y="5250266"/>
            <a:ext cx="2879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AWS Management</a:t>
            </a:r>
            <a:br>
              <a:rPr lang="en-US" altLang="en-US" sz="16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6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Console</a:t>
            </a:r>
          </a:p>
        </p:txBody>
      </p:sp>
      <p:pic>
        <p:nvPicPr>
          <p:cNvPr id="8" name="Graphic 15">
            <a:extLst>
              <a:ext uri="{FF2B5EF4-FFF2-40B4-BE49-F238E27FC236}">
                <a16:creationId xmlns:a16="http://schemas.microsoft.com/office/drawing/2014/main" id="{46C73FEE-FD98-1F42-137B-24DCA4D89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48826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398CC6-F4F0-489E-858F-0BAAFFB65255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DEA133-6CA8-42AA-B330-3DDC4662B0F6}"/>
              </a:ext>
            </a:extLst>
          </p:cNvPr>
          <p:cNvSpPr txBox="1"/>
          <p:nvPr/>
        </p:nvSpPr>
        <p:spPr>
          <a:xfrm>
            <a:off x="419140" y="887193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Management Console (1/3)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612802"/>
            <a:ext cx="5410800" cy="1099147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07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99483" y="4450166"/>
            <a:ext cx="2879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AWS Management</a:t>
            </a:r>
            <a:br>
              <a:rPr lang="en-US" altLang="en-US" sz="16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6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Console</a:t>
            </a:r>
          </a:p>
        </p:txBody>
      </p:sp>
      <p:pic>
        <p:nvPicPr>
          <p:cNvPr id="11" name="Graphic 15">
            <a:extLst>
              <a:ext uri="{FF2B5EF4-FFF2-40B4-BE49-F238E27FC236}">
                <a16:creationId xmlns:a16="http://schemas.microsoft.com/office/drawing/2014/main" id="{46C73FEE-FD98-1F42-137B-24DCA4D89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368816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58" y="3037171"/>
            <a:ext cx="5602635" cy="2071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C1A02F-2362-40B8-878F-A88A8074BF44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B120CC-5086-48FD-9737-8F50DB8ACE50}"/>
              </a:ext>
            </a:extLst>
          </p:cNvPr>
          <p:cNvSpPr txBox="1"/>
          <p:nvPr/>
        </p:nvSpPr>
        <p:spPr>
          <a:xfrm>
            <a:off x="419140" y="887193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Management Console (2/3)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494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309957411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46" y="2030904"/>
            <a:ext cx="4514115" cy="43138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775" y="2521616"/>
            <a:ext cx="5111825" cy="32744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0BDDD4-8692-4C40-8460-B92E690FE71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19EDE7-DC9D-4FF6-946D-2857EE8F0AE1}"/>
              </a:ext>
            </a:extLst>
          </p:cNvPr>
          <p:cNvSpPr txBox="1"/>
          <p:nvPr/>
        </p:nvSpPr>
        <p:spPr>
          <a:xfrm>
            <a:off x="419140" y="887193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Management Console (3/3)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461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405495"/>
              </p:ext>
            </p:extLst>
          </p:nvPr>
        </p:nvGraphicFramePr>
        <p:xfrm>
          <a:off x="457200" y="1591406"/>
          <a:ext cx="11637107" cy="4818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792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499361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985954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5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Sec205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5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정보시스템 접속 차단 정책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66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정보시스템에 접속 후 일정시간 업무처리를 하지 않는 경우 자동으로 시스템 접속이 차단되도록 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5108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578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467526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2332365" y="5552295"/>
            <a:ext cx="201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ELB</a:t>
            </a:r>
            <a:endParaRPr lang="ko-KR" altLang="en-US" sz="1600" b="1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1E23BF9-5A19-ABED-51E2-7E2804431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958440" y="477853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EF7436-EA12-40C3-BE8D-575B63E8D50B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0E6AE-6AD8-46BF-AB7F-4111624BC0AF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ELB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482155"/>
            <a:ext cx="5410800" cy="1443866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553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863151" y="4518250"/>
            <a:ext cx="1594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ELB</a:t>
            </a:r>
            <a:endParaRPr lang="ko-KR" altLang="en-US" sz="1600" b="1" dirty="0"/>
          </a:p>
        </p:txBody>
      </p:sp>
      <p:pic>
        <p:nvPicPr>
          <p:cNvPr id="14" name="Graphic 6">
            <a:extLst>
              <a:ext uri="{FF2B5EF4-FFF2-40B4-BE49-F238E27FC236}">
                <a16:creationId xmlns:a16="http://schemas.microsoft.com/office/drawing/2014/main" id="{91E23BF9-5A19-ABED-51E2-7E2804431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397785" y="3947383"/>
            <a:ext cx="603395" cy="603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2001180" y="3625145"/>
            <a:ext cx="1635407" cy="623936"/>
          </a:xfrm>
          <a:prstGeom prst="bentConnector3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4" idx="3"/>
            <a:endCxn id="25" idx="1"/>
          </p:cNvCxnSpPr>
          <p:nvPr/>
        </p:nvCxnSpPr>
        <p:spPr>
          <a:xfrm>
            <a:off x="2001180" y="4249081"/>
            <a:ext cx="1635407" cy="783914"/>
          </a:xfrm>
          <a:prstGeom prst="bentConnector3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2">
            <a:extLst>
              <a:ext uri="{FF2B5EF4-FFF2-40B4-BE49-F238E27FC236}">
                <a16:creationId xmlns:a16="http://schemas.microsoft.com/office/drawing/2014/main" id="{D3750685-3203-FA40-97EB-5CAAB851634D}"/>
              </a:ext>
            </a:extLst>
          </p:cNvPr>
          <p:cNvSpPr/>
          <p:nvPr/>
        </p:nvSpPr>
        <p:spPr>
          <a:xfrm>
            <a:off x="3455487" y="2412305"/>
            <a:ext cx="2638257" cy="3508689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20" name="Graphic 52">
            <a:extLst>
              <a:ext uri="{FF2B5EF4-FFF2-40B4-BE49-F238E27FC236}">
                <a16:creationId xmlns:a16="http://schemas.microsoft.com/office/drawing/2014/main" id="{294078E2-07BF-D343-A6D2-D8554E52F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0588" y="2412305"/>
            <a:ext cx="381000" cy="381000"/>
          </a:xfrm>
          <a:prstGeom prst="rect">
            <a:avLst/>
          </a:prstGeom>
        </p:spPr>
      </p:pic>
      <p:sp>
        <p:nvSpPr>
          <p:cNvPr id="21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636587" y="3100516"/>
            <a:ext cx="2267884" cy="1049258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19">
            <a:extLst>
              <a:ext uri="{FF2B5EF4-FFF2-40B4-BE49-F238E27FC236}">
                <a16:creationId xmlns:a16="http://schemas.microsoft.com/office/drawing/2014/main" id="{C5004A7F-07D4-7644-BBA1-793B679928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37222" y="3102104"/>
            <a:ext cx="381000" cy="381000"/>
          </a:xfrm>
          <a:prstGeom prst="rect">
            <a:avLst/>
          </a:prstGeom>
        </p:spPr>
      </p:pic>
      <p:sp>
        <p:nvSpPr>
          <p:cNvPr id="25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636587" y="4508366"/>
            <a:ext cx="2267884" cy="1049258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6" name="Graphic 19">
            <a:extLst>
              <a:ext uri="{FF2B5EF4-FFF2-40B4-BE49-F238E27FC236}">
                <a16:creationId xmlns:a16="http://schemas.microsoft.com/office/drawing/2014/main" id="{C5004A7F-07D4-7644-BBA1-793B679928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37222" y="4509954"/>
            <a:ext cx="381000" cy="381000"/>
          </a:xfrm>
          <a:prstGeom prst="rect">
            <a:avLst/>
          </a:prstGeom>
        </p:spPr>
      </p:pic>
      <p:pic>
        <p:nvPicPr>
          <p:cNvPr id="31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043" y="35136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684" y="49506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Graphic 12">
            <a:extLst>
              <a:ext uri="{FF2B5EF4-FFF2-40B4-BE49-F238E27FC236}">
                <a16:creationId xmlns:a16="http://schemas.microsoft.com/office/drawing/2014/main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57" y="4029122"/>
            <a:ext cx="428577" cy="428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34" idx="3"/>
            <a:endCxn id="14" idx="1"/>
          </p:cNvCxnSpPr>
          <p:nvPr/>
        </p:nvCxnSpPr>
        <p:spPr>
          <a:xfrm>
            <a:off x="912734" y="4243411"/>
            <a:ext cx="485051" cy="567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315" y="2817880"/>
            <a:ext cx="5567552" cy="22904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80E308-44DD-4228-B8E2-AAC7889D037D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FDF94C-FF2F-4E87-AD02-5CC5493043A4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ELB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455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568003590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872" y="2573063"/>
            <a:ext cx="5557167" cy="31419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3" y="2149230"/>
            <a:ext cx="5264198" cy="3997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BD7B9D-D80C-4C80-9293-BC9E1F2C835A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EE819-2BB0-48B0-BC39-CEAC35B139BA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ELB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901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568003590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654" y="2100918"/>
            <a:ext cx="4830083" cy="41648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75" y="2518852"/>
            <a:ext cx="5147248" cy="26223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E3A2E6-A33C-4F2A-B24A-4D831154C51A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257A3-6E51-4D66-A875-A91A4E2CD49B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ELB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220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568003590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581" y="2206898"/>
            <a:ext cx="5556034" cy="41066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76" y="2206898"/>
            <a:ext cx="5388155" cy="4108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786E61-C1DE-4919-B91B-5D4508A4B87D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78FF5A-D013-4E56-96FC-C4504C7A64E4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ELB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51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보안 아키텍처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2.2.</a:t>
            </a:r>
            <a:r>
              <a:rPr kumimoji="0" lang="en-US" altLang="ko-KR" sz="2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2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STRM (AWS </a:t>
            </a:r>
            <a:r>
              <a:rPr lang="ko-KR" altLang="en-US" sz="2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매핑</a:t>
            </a:r>
            <a:r>
              <a:rPr lang="en-US" altLang="ko-KR" sz="2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양쪽 모서리가 잘린 사각형 35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37" name="양쪽 모서리가 잘린 사각형 36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개념적 보안 아키텍처</a:t>
            </a:r>
          </a:p>
        </p:txBody>
      </p:sp>
      <p:sp>
        <p:nvSpPr>
          <p:cNvPr id="38" name="양쪽 모서리가 잘린 사각형 37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39" name="양쪽 모서리가 잘린 사각형 38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E4FCBE-1788-4CCD-96FC-FAF238F73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03" y="1427502"/>
            <a:ext cx="11004931" cy="543049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6200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409345"/>
              </p:ext>
            </p:extLst>
          </p:nvPr>
        </p:nvGraphicFramePr>
        <p:xfrm>
          <a:off x="413238" y="1591406"/>
          <a:ext cx="11681068" cy="4809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962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508152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985954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40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Sec501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40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정보시스템에 대한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로그관리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절차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487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응용프로그램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네트워크시스템 등 정보시스템에 대한 로그관리 절차를 수립하고 이에 따라 필요한 로그를 생성하여 보관하고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688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접속기록의 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변조 방지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접속기록의 보관 및 점검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 이행여부 점검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405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350651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908275" y="5473173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S3</a:t>
            </a:r>
            <a:endParaRPr lang="ko-KR" altLang="en-US" sz="1600" b="1" dirty="0"/>
          </a:p>
        </p:txBody>
      </p:sp>
      <p:pic>
        <p:nvPicPr>
          <p:cNvPr id="7" name="Graphic 8">
            <a:extLst>
              <a:ext uri="{FF2B5EF4-FFF2-40B4-BE49-F238E27FC236}">
                <a16:creationId xmlns:a16="http://schemas.microsoft.com/office/drawing/2014/main" id="{3C4170D3-E23C-A303-042E-E5B04B31E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231" y="471117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1E75288-94F9-4795-AB46-4E2723BF02C1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AB122B-2029-4247-B6FB-CA263597D408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S3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636583"/>
            <a:ext cx="5410800" cy="1325297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238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895CEDD-FAAA-4EC5-6554-361674C12444}"/>
              </a:ext>
            </a:extLst>
          </p:cNvPr>
          <p:cNvSpPr txBox="1"/>
          <p:nvPr/>
        </p:nvSpPr>
        <p:spPr>
          <a:xfrm>
            <a:off x="1365426" y="3262765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RDS</a:t>
            </a:r>
            <a:endParaRPr lang="ko-KR" altLang="en-US" sz="1600" b="1" dirty="0"/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716BA61E-B5EB-361A-46AC-0E80522EE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79" y="250076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DE2D4F-6C1F-318A-1978-94BAFEAAA4B6}"/>
              </a:ext>
            </a:extLst>
          </p:cNvPr>
          <p:cNvSpPr txBox="1"/>
          <p:nvPr/>
        </p:nvSpPr>
        <p:spPr>
          <a:xfrm>
            <a:off x="3834306" y="3240847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RDS</a:t>
            </a:r>
            <a:endParaRPr lang="ko-KR" altLang="en-US" sz="1600" b="1" dirty="0"/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7029E089-28C9-3FAE-4C89-35227C302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859" y="250076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Google Shape;198;p1">
            <a:extLst>
              <a:ext uri="{FF2B5EF4-FFF2-40B4-BE49-F238E27FC236}">
                <a16:creationId xmlns:a16="http://schemas.microsoft.com/office/drawing/2014/main" id="{FA9905AB-6E6A-A96D-AA55-53B4C3BB358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611979" y="2881765"/>
            <a:ext cx="170688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10" name="Graphic 8">
            <a:extLst>
              <a:ext uri="{FF2B5EF4-FFF2-40B4-BE49-F238E27FC236}">
                <a16:creationId xmlns:a16="http://schemas.microsoft.com/office/drawing/2014/main" id="{E5E32F07-9400-AD3F-C586-2973C1874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21" y="459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2E1CA3-1D22-5A9E-3E70-09F0F352891D}"/>
              </a:ext>
            </a:extLst>
          </p:cNvPr>
          <p:cNvSpPr txBox="1"/>
          <p:nvPr/>
        </p:nvSpPr>
        <p:spPr>
          <a:xfrm>
            <a:off x="4364894" y="5319220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S3</a:t>
            </a:r>
            <a:endParaRPr lang="ko-KR" altLang="en-US" sz="1600" b="1" dirty="0"/>
          </a:p>
        </p:txBody>
      </p:sp>
      <p:cxnSp>
        <p:nvCxnSpPr>
          <p:cNvPr id="12" name="Google Shape;206;p1">
            <a:extLst>
              <a:ext uri="{FF2B5EF4-FFF2-40B4-BE49-F238E27FC236}">
                <a16:creationId xmlns:a16="http://schemas.microsoft.com/office/drawing/2014/main" id="{CFBBF9D3-4ADF-F4ED-778E-448E878D57DB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rot="16200000" flipH="1">
            <a:off x="3223430" y="2608868"/>
            <a:ext cx="990341" cy="2975242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" name="Google Shape;152;p1">
            <a:extLst>
              <a:ext uri="{FF2B5EF4-FFF2-40B4-BE49-F238E27FC236}">
                <a16:creationId xmlns:a16="http://schemas.microsoft.com/office/drawing/2014/main" id="{2DD60F17-EABB-1D21-D66F-AA751A4629CE}"/>
              </a:ext>
            </a:extLst>
          </p:cNvPr>
          <p:cNvSpPr/>
          <p:nvPr/>
        </p:nvSpPr>
        <p:spPr>
          <a:xfrm>
            <a:off x="1255777" y="2119764"/>
            <a:ext cx="1712978" cy="1481553"/>
          </a:xfrm>
          <a:prstGeom prst="rect">
            <a:avLst/>
          </a:prstGeom>
          <a:noFill/>
          <a:ln w="12700" cap="flat" cmpd="sng">
            <a:solidFill>
              <a:srgbClr val="5B9CD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B9CD5"/>
                </a:solidFill>
                <a:latin typeface="Arial"/>
                <a:ea typeface="Arial"/>
                <a:cs typeface="Arial"/>
                <a:sym typeface="Arial"/>
              </a:rPr>
              <a:t>Availability Zone1</a:t>
            </a:r>
            <a:endParaRPr dirty="0"/>
          </a:p>
        </p:txBody>
      </p:sp>
      <p:sp>
        <p:nvSpPr>
          <p:cNvPr id="15" name="Google Shape;152;p1">
            <a:extLst>
              <a:ext uri="{FF2B5EF4-FFF2-40B4-BE49-F238E27FC236}">
                <a16:creationId xmlns:a16="http://schemas.microsoft.com/office/drawing/2014/main" id="{055D0857-AF02-4CF0-B19F-15241FEEC6F1}"/>
              </a:ext>
            </a:extLst>
          </p:cNvPr>
          <p:cNvSpPr/>
          <p:nvPr/>
        </p:nvSpPr>
        <p:spPr>
          <a:xfrm>
            <a:off x="3889052" y="2119764"/>
            <a:ext cx="1712978" cy="1481553"/>
          </a:xfrm>
          <a:prstGeom prst="rect">
            <a:avLst/>
          </a:prstGeom>
          <a:noFill/>
          <a:ln w="12700" cap="flat" cmpd="sng">
            <a:solidFill>
              <a:srgbClr val="5B9CD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B9CD5"/>
                </a:solidFill>
                <a:latin typeface="Arial"/>
                <a:ea typeface="Arial"/>
                <a:cs typeface="Arial"/>
                <a:sym typeface="Arial"/>
              </a:rPr>
              <a:t>Availability Zone2</a:t>
            </a:r>
            <a:endParaRPr dirty="0"/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95AA5A7-0A55-7982-710B-0F0AF635AD2C}"/>
              </a:ext>
            </a:extLst>
          </p:cNvPr>
          <p:cNvSpPr/>
          <p:nvPr/>
        </p:nvSpPr>
        <p:spPr>
          <a:xfrm>
            <a:off x="762922" y="4524988"/>
            <a:ext cx="1968086" cy="895343"/>
          </a:xfrm>
          <a:prstGeom prst="rect">
            <a:avLst/>
          </a:prstGeom>
          <a:noFill/>
          <a:ln w="12700">
            <a:solidFill>
              <a:srgbClr val="CD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CD22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 Group</a:t>
            </a:r>
          </a:p>
        </p:txBody>
      </p:sp>
      <p:cxnSp>
        <p:nvCxnSpPr>
          <p:cNvPr id="17" name="Google Shape;198;p1">
            <a:extLst>
              <a:ext uri="{FF2B5EF4-FFF2-40B4-BE49-F238E27FC236}">
                <a16:creationId xmlns:a16="http://schemas.microsoft.com/office/drawing/2014/main" id="{E7C50441-2465-3761-7796-28C5302E3AEE}"/>
              </a:ext>
            </a:extLst>
          </p:cNvPr>
          <p:cNvCxnSpPr>
            <a:cxnSpLocks/>
            <a:stCxn id="16" idx="3"/>
            <a:endCxn id="10" idx="1"/>
          </p:cNvCxnSpPr>
          <p:nvPr/>
        </p:nvCxnSpPr>
        <p:spPr>
          <a:xfrm>
            <a:off x="2731008" y="4972660"/>
            <a:ext cx="2094213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0" name="Google Shape;206;p1">
            <a:extLst>
              <a:ext uri="{FF2B5EF4-FFF2-40B4-BE49-F238E27FC236}">
                <a16:creationId xmlns:a16="http://schemas.microsoft.com/office/drawing/2014/main" id="{CFBBF9D3-4ADF-F4ED-778E-448E878D57DB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16200000" flipH="1">
            <a:off x="4480710" y="3866148"/>
            <a:ext cx="990343" cy="46068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23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77" y="4896460"/>
            <a:ext cx="413740" cy="41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Graphic 8">
            <a:extLst>
              <a:ext uri="{FF2B5EF4-FFF2-40B4-BE49-F238E27FC236}">
                <a16:creationId xmlns:a16="http://schemas.microsoft.com/office/drawing/2014/main" id="{C2BEED3A-99B7-F24B-8A8A-EBBD164E3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641" y="4896460"/>
            <a:ext cx="413740" cy="41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133ACF3-A7E0-9E4B-A031-C87036E5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1828099" y="4896460"/>
            <a:ext cx="413740" cy="41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Graphic 24">
            <a:extLst>
              <a:ext uri="{FF2B5EF4-FFF2-40B4-BE49-F238E27FC236}">
                <a16:creationId xmlns:a16="http://schemas.microsoft.com/office/drawing/2014/main" id="{DB1D8A94-0758-224E-937A-BDB802C1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2311088" y="4891676"/>
            <a:ext cx="413740" cy="41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67" y="2321334"/>
            <a:ext cx="5339802" cy="3507966"/>
          </a:xfrm>
          <a:prstGeom prst="rect">
            <a:avLst/>
          </a:prstGeom>
        </p:spPr>
      </p:pic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E33A4708-F362-4982-9D26-8C5DF7DFE9D1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2907AF-0A50-49ED-BBD0-7775F47C3E99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S3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8695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226193472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285" y="2861970"/>
            <a:ext cx="5548050" cy="23606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63" y="2255301"/>
            <a:ext cx="5401781" cy="3451915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EA08646-2936-472A-BC23-F3A5615FC9EA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481986-3537-46CF-A285-5B97B4AD4D28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S3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546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226193472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307" y="2978967"/>
            <a:ext cx="5450947" cy="19168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72" y="2620171"/>
            <a:ext cx="5389998" cy="2734343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5558C3B-CA8B-4085-BD12-22B09AC1FB3C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E8CB8-FD6B-422C-A620-C1A3DA3F52BB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S3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151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226193472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27" y="2260656"/>
            <a:ext cx="4777043" cy="36454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40" y="3130801"/>
            <a:ext cx="5666299" cy="1700915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36B4A4A-C1DB-436F-950A-370EFFC11826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6A634-D4B6-420D-82DF-A4E0203D9212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S3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526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275568"/>
              </p:ext>
            </p:extLst>
          </p:nvPr>
        </p:nvGraphicFramePr>
        <p:xfrm>
          <a:off x="474784" y="1591406"/>
          <a:ext cx="11619521" cy="4800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4546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429021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985954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40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Sec314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40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487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내 정보에 접근이 필요한 응용프로그램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사용자를 명확히 식별하고 접근통제 정책에 따라 통제하고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688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관리적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정보보호에 관한 기준 제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405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341859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99483" y="5420413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RDS</a:t>
            </a:r>
            <a:endParaRPr lang="ko-KR" altLang="en-US" sz="1600" b="1" dirty="0"/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7B66564D-D7F8-A043-7404-CA2795C2C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65841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4FFF4D-B5B7-4246-8017-82A6DAA3DC92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E43D51-5C54-442D-9BF7-0295E4EAF0C1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RDS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552905"/>
            <a:ext cx="5410800" cy="1315333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302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19140" y="1591406"/>
          <a:ext cx="1164390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0632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895CEDD-FAAA-4EC5-6554-361674C12444}"/>
              </a:ext>
            </a:extLst>
          </p:cNvPr>
          <p:cNvSpPr txBox="1"/>
          <p:nvPr/>
        </p:nvSpPr>
        <p:spPr>
          <a:xfrm>
            <a:off x="1365426" y="4363320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RDS</a:t>
            </a:r>
            <a:endParaRPr lang="ko-KR" altLang="en-US" sz="1600" b="1" dirty="0"/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716BA61E-B5EB-361A-46AC-0E80522EE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79" y="360132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DE2D4F-6C1F-318A-1978-94BAFEAAA4B6}"/>
              </a:ext>
            </a:extLst>
          </p:cNvPr>
          <p:cNvSpPr txBox="1"/>
          <p:nvPr/>
        </p:nvSpPr>
        <p:spPr>
          <a:xfrm>
            <a:off x="3834306" y="4363320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RDS</a:t>
            </a:r>
            <a:endParaRPr lang="ko-KR" altLang="en-US" sz="1600" b="1" dirty="0"/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7029E089-28C9-3FAE-4C89-35227C302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859" y="360132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5">
            <a:extLst>
              <a:ext uri="{FF2B5EF4-FFF2-40B4-BE49-F238E27FC236}">
                <a16:creationId xmlns:a16="http://schemas.microsoft.com/office/drawing/2014/main" id="{E7A1A0C4-F4AB-820C-8B75-80BD0D9DD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917" y="211779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Google Shape;198;p1">
            <a:extLst>
              <a:ext uri="{FF2B5EF4-FFF2-40B4-BE49-F238E27FC236}">
                <a16:creationId xmlns:a16="http://schemas.microsoft.com/office/drawing/2014/main" id="{FA9905AB-6E6A-A96D-AA55-53B4C3BB358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611979" y="3982320"/>
            <a:ext cx="170688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11" name="Graphic 8">
            <a:extLst>
              <a:ext uri="{FF2B5EF4-FFF2-40B4-BE49-F238E27FC236}">
                <a16:creationId xmlns:a16="http://schemas.microsoft.com/office/drawing/2014/main" id="{E5E32F07-9400-AD3F-C586-2973C1874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06" y="52510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17E0DF-4CDA-F51C-1313-FCD3DCBBC790}"/>
              </a:ext>
            </a:extLst>
          </p:cNvPr>
          <p:cNvSpPr txBox="1"/>
          <p:nvPr/>
        </p:nvSpPr>
        <p:spPr>
          <a:xfrm>
            <a:off x="2587753" y="2881766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EC2</a:t>
            </a:r>
            <a:endParaRPr lang="ko-KR" alt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2E1CA3-1D22-5A9E-3E70-09F0F352891D}"/>
              </a:ext>
            </a:extLst>
          </p:cNvPr>
          <p:cNvSpPr txBox="1"/>
          <p:nvPr/>
        </p:nvSpPr>
        <p:spPr>
          <a:xfrm>
            <a:off x="2611979" y="6013085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S3</a:t>
            </a:r>
            <a:endParaRPr lang="ko-KR" altLang="en-US" sz="1600" b="1" dirty="0"/>
          </a:p>
        </p:txBody>
      </p:sp>
      <p:cxnSp>
        <p:nvCxnSpPr>
          <p:cNvPr id="14" name="Google Shape;206;p1">
            <a:extLst>
              <a:ext uri="{FF2B5EF4-FFF2-40B4-BE49-F238E27FC236}">
                <a16:creationId xmlns:a16="http://schemas.microsoft.com/office/drawing/2014/main" id="{CFBBF9D3-4ADF-F4ED-778E-448E878D57DB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rot="16200000" flipH="1">
            <a:off x="2567537" y="4365315"/>
            <a:ext cx="549211" cy="1222327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5" name="Google Shape;206;p1">
            <a:extLst>
              <a:ext uri="{FF2B5EF4-FFF2-40B4-BE49-F238E27FC236}">
                <a16:creationId xmlns:a16="http://schemas.microsoft.com/office/drawing/2014/main" id="{95267FBA-0980-960C-281B-B3EADC2403FE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3801978" y="4353203"/>
            <a:ext cx="549211" cy="1246553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" name="Google Shape;152;p1">
            <a:extLst>
              <a:ext uri="{FF2B5EF4-FFF2-40B4-BE49-F238E27FC236}">
                <a16:creationId xmlns:a16="http://schemas.microsoft.com/office/drawing/2014/main" id="{2DD60F17-EABB-1D21-D66F-AA751A4629CE}"/>
              </a:ext>
            </a:extLst>
          </p:cNvPr>
          <p:cNvSpPr/>
          <p:nvPr/>
        </p:nvSpPr>
        <p:spPr>
          <a:xfrm>
            <a:off x="1255777" y="3220319"/>
            <a:ext cx="1712978" cy="1481553"/>
          </a:xfrm>
          <a:prstGeom prst="rect">
            <a:avLst/>
          </a:prstGeom>
          <a:noFill/>
          <a:ln w="12700" cap="flat" cmpd="sng">
            <a:solidFill>
              <a:srgbClr val="5B9CD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B9CD5"/>
                </a:solidFill>
                <a:latin typeface="Arial"/>
                <a:ea typeface="Arial"/>
                <a:cs typeface="Arial"/>
                <a:sym typeface="Arial"/>
              </a:rPr>
              <a:t>Availability Zone1</a:t>
            </a:r>
            <a:endParaRPr dirty="0"/>
          </a:p>
        </p:txBody>
      </p:sp>
      <p:sp>
        <p:nvSpPr>
          <p:cNvPr id="17" name="Google Shape;152;p1">
            <a:extLst>
              <a:ext uri="{FF2B5EF4-FFF2-40B4-BE49-F238E27FC236}">
                <a16:creationId xmlns:a16="http://schemas.microsoft.com/office/drawing/2014/main" id="{055D0857-AF02-4CF0-B19F-15241FEEC6F1}"/>
              </a:ext>
            </a:extLst>
          </p:cNvPr>
          <p:cNvSpPr/>
          <p:nvPr/>
        </p:nvSpPr>
        <p:spPr>
          <a:xfrm>
            <a:off x="3889052" y="3220319"/>
            <a:ext cx="1712978" cy="1481553"/>
          </a:xfrm>
          <a:prstGeom prst="rect">
            <a:avLst/>
          </a:prstGeom>
          <a:noFill/>
          <a:ln w="12700" cap="flat" cmpd="sng">
            <a:solidFill>
              <a:srgbClr val="5B9CD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B9CD5"/>
                </a:solidFill>
                <a:latin typeface="Arial"/>
                <a:ea typeface="Arial"/>
                <a:cs typeface="Arial"/>
                <a:sym typeface="Arial"/>
              </a:rPr>
              <a:t>Availability Zone2</a:t>
            </a:r>
            <a:endParaRPr dirty="0"/>
          </a:p>
        </p:txBody>
      </p:sp>
      <p:cxnSp>
        <p:nvCxnSpPr>
          <p:cNvPr id="18" name="Google Shape;206;p1">
            <a:extLst>
              <a:ext uri="{FF2B5EF4-FFF2-40B4-BE49-F238E27FC236}">
                <a16:creationId xmlns:a16="http://schemas.microsoft.com/office/drawing/2014/main" id="{CFBBF9D3-4ADF-F4ED-778E-448E878D57DB}"/>
              </a:ext>
            </a:extLst>
          </p:cNvPr>
          <p:cNvCxnSpPr>
            <a:cxnSpLocks/>
            <a:stCxn id="9" idx="1"/>
            <a:endCxn id="6" idx="0"/>
          </p:cNvCxnSpPr>
          <p:nvPr/>
        </p:nvCxnSpPr>
        <p:spPr>
          <a:xfrm rot="10800000" flipV="1">
            <a:off x="2230979" y="2498794"/>
            <a:ext cx="845938" cy="1102526"/>
          </a:xfrm>
          <a:prstGeom prst="bentConnector2">
            <a:avLst/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932" y="2740787"/>
            <a:ext cx="5566694" cy="25102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86CA5AD-D60A-4D18-A7E6-1603C2E93665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542488-662A-49B1-B329-DC8A680D16A9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RDS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65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4020673747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78" y="2206589"/>
            <a:ext cx="4952199" cy="34951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24" y="2048326"/>
            <a:ext cx="4641807" cy="27629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23" y="4811267"/>
            <a:ext cx="4780006" cy="15162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6592C-26AF-47B9-B41D-A247F2567D93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702029-ED84-4D38-9030-43D1AC72FEB5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RDS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512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4020673747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68" y="2329311"/>
            <a:ext cx="4516210" cy="38584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718" y="2255655"/>
            <a:ext cx="5070415" cy="33274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D08C5A-C1ED-488A-A3AB-86B3C1A88A8D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05ABD0-1D14-4F55-83C1-FD9BC5A50981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RDS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0688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4020673747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92" y="2770514"/>
            <a:ext cx="5136493" cy="242148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99" y="2345951"/>
            <a:ext cx="5105293" cy="35818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9C7BFA-7FBE-4F4E-AC78-BCBEA759C199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A24F4-B61C-4D97-8613-23AE1557F706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RDS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70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660028"/>
              </p:ext>
            </p:extLst>
          </p:nvPr>
        </p:nvGraphicFramePr>
        <p:xfrm>
          <a:off x="714103" y="2127452"/>
          <a:ext cx="3215095" cy="4096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095">
                  <a:extLst>
                    <a:ext uri="{9D8B030D-6E8A-4147-A177-3AD203B41FA5}">
                      <a16:colId xmlns:a16="http://schemas.microsoft.com/office/drawing/2014/main" val="565899410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Cloud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구성요소 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631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Interface 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829495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사용자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999319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Network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0231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Server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27545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Application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940213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Database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2505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 관리 콘솔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51013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아키텍처 설계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2.3. Cloud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보안 아키텍처 정의</a:t>
            </a:r>
            <a:endParaRPr lang="en-US" altLang="ko-KR" sz="2200" b="1" i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액자 6"/>
          <p:cNvSpPr/>
          <p:nvPr/>
        </p:nvSpPr>
        <p:spPr>
          <a:xfrm>
            <a:off x="714103" y="3099814"/>
            <a:ext cx="3215095" cy="468630"/>
          </a:xfrm>
          <a:prstGeom prst="frame">
            <a:avLst>
              <a:gd name="adj1" fmla="val 5994"/>
            </a:avLst>
          </a:prstGeom>
          <a:solidFill>
            <a:srgbClr val="2540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액자 21"/>
          <p:cNvSpPr/>
          <p:nvPr/>
        </p:nvSpPr>
        <p:spPr>
          <a:xfrm>
            <a:off x="714102" y="3637024"/>
            <a:ext cx="3215095" cy="468630"/>
          </a:xfrm>
          <a:prstGeom prst="frame">
            <a:avLst>
              <a:gd name="adj1" fmla="val 5994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액자 22"/>
          <p:cNvSpPr/>
          <p:nvPr/>
        </p:nvSpPr>
        <p:spPr>
          <a:xfrm>
            <a:off x="714102" y="4162804"/>
            <a:ext cx="3215095" cy="468630"/>
          </a:xfrm>
          <a:prstGeom prst="frame">
            <a:avLst>
              <a:gd name="adj1" fmla="val 5994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액자 23"/>
          <p:cNvSpPr/>
          <p:nvPr/>
        </p:nvSpPr>
        <p:spPr>
          <a:xfrm>
            <a:off x="714102" y="4691305"/>
            <a:ext cx="3215095" cy="468630"/>
          </a:xfrm>
          <a:prstGeom prst="frame">
            <a:avLst>
              <a:gd name="adj1" fmla="val 5994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액자 25"/>
          <p:cNvSpPr/>
          <p:nvPr/>
        </p:nvSpPr>
        <p:spPr>
          <a:xfrm>
            <a:off x="714102" y="5227042"/>
            <a:ext cx="3215095" cy="468630"/>
          </a:xfrm>
          <a:prstGeom prst="frame">
            <a:avLst>
              <a:gd name="adj1" fmla="val 5994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액자 26"/>
          <p:cNvSpPr/>
          <p:nvPr/>
        </p:nvSpPr>
        <p:spPr>
          <a:xfrm>
            <a:off x="714102" y="5755106"/>
            <a:ext cx="3215095" cy="468630"/>
          </a:xfrm>
          <a:prstGeom prst="frame">
            <a:avLst>
              <a:gd name="adj1" fmla="val 5994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74476"/>
              </p:ext>
            </p:extLst>
          </p:nvPr>
        </p:nvGraphicFramePr>
        <p:xfrm>
          <a:off x="4240530" y="2135306"/>
          <a:ext cx="7259473" cy="4172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">
                  <a:extLst>
                    <a:ext uri="{9D8B030D-6E8A-4147-A177-3AD203B41FA5}">
                      <a16:colId xmlns:a16="http://schemas.microsoft.com/office/drawing/2014/main" val="4116368425"/>
                    </a:ext>
                  </a:extLst>
                </a:gridCol>
                <a:gridCol w="1384119">
                  <a:extLst>
                    <a:ext uri="{9D8B030D-6E8A-4147-A177-3AD203B41FA5}">
                      <a16:colId xmlns:a16="http://schemas.microsoft.com/office/drawing/2014/main" val="3422051253"/>
                    </a:ext>
                  </a:extLst>
                </a:gridCol>
                <a:gridCol w="2786742">
                  <a:extLst>
                    <a:ext uri="{9D8B030D-6E8A-4147-A177-3AD203B41FA5}">
                      <a16:colId xmlns:a16="http://schemas.microsoft.com/office/drawing/2014/main" val="3399277171"/>
                    </a:ext>
                  </a:extLst>
                </a:gridCol>
                <a:gridCol w="2608552">
                  <a:extLst>
                    <a:ext uri="{9D8B030D-6E8A-4147-A177-3AD203B41FA5}">
                      <a16:colId xmlns:a16="http://schemas.microsoft.com/office/drawing/2014/main" val="27508110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보호대상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보호대책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85003"/>
                  </a:ext>
                </a:extLst>
              </a:tr>
              <a:tr h="4652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보안서비스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솔루션 적용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0766"/>
                  </a:ext>
                </a:extLst>
              </a:tr>
              <a:tr h="27913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Network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Cloud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취약점 제거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481326"/>
                  </a:ext>
                </a:extLst>
              </a:tr>
              <a:tr h="2791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보안서비스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86915"/>
                  </a:ext>
                </a:extLst>
              </a:tr>
              <a:tr h="28250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Server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Cloud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취약점 제거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15808"/>
                  </a:ext>
                </a:extLst>
              </a:tr>
              <a:tr h="2825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보안서비스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322421"/>
                  </a:ext>
                </a:extLst>
              </a:tr>
              <a:tr h="837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Application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정의서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정의서를 주 대상으로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 보고서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시 포탈과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Infra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포함하여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47696"/>
                  </a:ext>
                </a:extLst>
              </a:tr>
              <a:tr h="327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Database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Cloud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취약점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71141"/>
                  </a:ext>
                </a:extLst>
              </a:tr>
              <a:tr h="10234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보안서비스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솔루션 적용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 성격의 웹 포탈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82139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2492471" y="1999575"/>
            <a:ext cx="72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80571" y="1626546"/>
            <a:ext cx="318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Cloud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보안 아키텍처 </a:t>
            </a:r>
          </a:p>
        </p:txBody>
      </p:sp>
      <p:sp>
        <p:nvSpPr>
          <p:cNvPr id="36" name="양쪽 모서리가 잘린 사각형 35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37" name="양쪽 모서리가 잘린 사각형 36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개념적 보안 아키텍처</a:t>
            </a:r>
          </a:p>
        </p:txBody>
      </p:sp>
      <p:sp>
        <p:nvSpPr>
          <p:cNvPr id="38" name="양쪽 모서리가 잘린 사각형 37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39" name="양쪽 모서리가 잘린 사각형 38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66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623256"/>
              </p:ext>
            </p:extLst>
          </p:nvPr>
        </p:nvGraphicFramePr>
        <p:xfrm>
          <a:off x="419140" y="1591406"/>
          <a:ext cx="11675166" cy="4791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5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Sec503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5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정보시스템 이상징후 인지를 위한 모니터링 절차 이행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66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정보시스템 관련 오류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비인가접속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과다조회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부정행위 등 이상징후를 인지할 수 있도록 로그 검토 주기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 등을 포함한 로그 검토 및 모니터링 절차를 수립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‧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이행하고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5108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578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441149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99483" y="5470066"/>
            <a:ext cx="2879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 b="1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Notification Service (Amazon SNS)</a:t>
            </a:r>
          </a:p>
        </p:txBody>
      </p:sp>
      <p:pic>
        <p:nvPicPr>
          <p:cNvPr id="7" name="Graphic 24">
            <a:extLst>
              <a:ext uri="{FF2B5EF4-FFF2-40B4-BE49-F238E27FC236}">
                <a16:creationId xmlns:a16="http://schemas.microsoft.com/office/drawing/2014/main" id="{3B648519-137D-9249-8386-436FF3FA4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70806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E864C8-C966-40CD-A810-67DD2C9A69B7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3D1075-1AA3-4850-9BE4-0F895A2172AE}"/>
              </a:ext>
            </a:extLst>
          </p:cNvPr>
          <p:cNvSpPr txBox="1"/>
          <p:nvPr/>
        </p:nvSpPr>
        <p:spPr>
          <a:xfrm>
            <a:off x="419140" y="857999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SNS (1/4)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519247"/>
            <a:ext cx="5410800" cy="1315333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6923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792" y="2489088"/>
            <a:ext cx="5318979" cy="2836214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1281723" y="2949757"/>
            <a:ext cx="4100345" cy="3248820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900723" y="2567655"/>
            <a:ext cx="4919533" cy="370125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9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0724" y="2567656"/>
            <a:ext cx="381000" cy="381000"/>
          </a:xfrm>
          <a:prstGeom prst="rect">
            <a:avLst/>
          </a:prstGeom>
        </p:spPr>
      </p:pic>
      <p:pic>
        <p:nvPicPr>
          <p:cNvPr id="10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1247" y="2943265"/>
            <a:ext cx="381000" cy="381000"/>
          </a:xfrm>
          <a:prstGeom prst="rect">
            <a:avLst/>
          </a:prstGeom>
        </p:spPr>
      </p:pic>
      <p:pic>
        <p:nvPicPr>
          <p:cNvPr id="11" name="Graphic 24">
            <a:extLst>
              <a:ext uri="{FF2B5EF4-FFF2-40B4-BE49-F238E27FC236}">
                <a16:creationId xmlns:a16="http://schemas.microsoft.com/office/drawing/2014/main" id="{3B648519-137D-9249-8386-436FF3FA4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548" y="2949757"/>
            <a:ext cx="594714" cy="594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1D3673E6-2484-1D47-BA43-93D3869B8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9029" y="3544471"/>
            <a:ext cx="24985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Amazon Simple Notification Service (Amazon SNS)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1662247" y="3969131"/>
            <a:ext cx="3613138" cy="2123937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4" name="Graphic 16">
            <a:extLst>
              <a:ext uri="{FF2B5EF4-FFF2-40B4-BE49-F238E27FC236}">
                <a16:creationId xmlns:a16="http://schemas.microsoft.com/office/drawing/2014/main" id="{E091D5A2-7670-AB46-B599-6FC0449FDE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2247" y="3970720"/>
            <a:ext cx="381000" cy="381000"/>
          </a:xfrm>
          <a:prstGeom prst="rect">
            <a:avLst/>
          </a:prstGeom>
        </p:spPr>
      </p:pic>
      <p:sp>
        <p:nvSpPr>
          <p:cNvPr id="15" name="Rectangle 25">
            <a:extLst>
              <a:ext uri="{FF2B5EF4-FFF2-40B4-BE49-F238E27FC236}">
                <a16:creationId xmlns:a16="http://schemas.microsoft.com/office/drawing/2014/main" id="{36CB91DB-2CF5-7A47-B6DB-21B50A1EDCC6}"/>
              </a:ext>
            </a:extLst>
          </p:cNvPr>
          <p:cNvSpPr/>
          <p:nvPr/>
        </p:nvSpPr>
        <p:spPr>
          <a:xfrm>
            <a:off x="2043246" y="4358212"/>
            <a:ext cx="3109045" cy="1620557"/>
          </a:xfrm>
          <a:prstGeom prst="rect">
            <a:avLst/>
          </a:prstGeom>
          <a:noFill/>
          <a:ln w="12700">
            <a:solidFill>
              <a:srgbClr val="CD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CD22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Monitoring Group</a:t>
            </a:r>
          </a:p>
        </p:txBody>
      </p:sp>
      <p:pic>
        <p:nvPicPr>
          <p:cNvPr id="16" name="Graphic 26">
            <a:extLst>
              <a:ext uri="{FF2B5EF4-FFF2-40B4-BE49-F238E27FC236}">
                <a16:creationId xmlns:a16="http://schemas.microsoft.com/office/drawing/2014/main" id="{D435E233-0D25-004E-B9E2-D201A44A65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2036367" y="4358212"/>
            <a:ext cx="381000" cy="381000"/>
          </a:xfrm>
          <a:prstGeom prst="rect">
            <a:avLst/>
          </a:prstGeom>
        </p:spPr>
      </p:pic>
      <p:pic>
        <p:nvPicPr>
          <p:cNvPr id="17" name="Graphic 6">
            <a:extLst>
              <a:ext uri="{FF2B5EF4-FFF2-40B4-BE49-F238E27FC236}">
                <a16:creationId xmlns:a16="http://schemas.microsoft.com/office/drawing/2014/main" id="{554D5312-79A0-D948-8BA6-7F3B917A9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45" y="502551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DE9F050-D150-424E-BA8B-600EE1015383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4E7186-0149-4266-A6BF-AB19CEFB23BF}"/>
              </a:ext>
            </a:extLst>
          </p:cNvPr>
          <p:cNvSpPr txBox="1"/>
          <p:nvPr/>
        </p:nvSpPr>
        <p:spPr>
          <a:xfrm>
            <a:off x="419140" y="857999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SNS (2/4)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9778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4" y="2452915"/>
            <a:ext cx="4899271" cy="34467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813" y="2452915"/>
            <a:ext cx="4958899" cy="2787300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2BB8D94-F5FE-4F2A-BA09-8DC9AA889A7F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ABCB74-0DC6-4E4F-A329-99D393202981}"/>
              </a:ext>
            </a:extLst>
          </p:cNvPr>
          <p:cNvSpPr txBox="1"/>
          <p:nvPr/>
        </p:nvSpPr>
        <p:spPr>
          <a:xfrm>
            <a:off x="419140" y="857999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SNS (3/4)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1057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03" y="2465625"/>
            <a:ext cx="5369658" cy="29074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655" y="2324948"/>
            <a:ext cx="5541412" cy="7840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944" y="3109027"/>
            <a:ext cx="4193501" cy="2968929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75B8B1F-E514-4D63-AE74-E30E6F9C6BD9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61B98A-0F7E-4F77-A816-42C3539BF6FF}"/>
              </a:ext>
            </a:extLst>
          </p:cNvPr>
          <p:cNvSpPr txBox="1"/>
          <p:nvPr/>
        </p:nvSpPr>
        <p:spPr>
          <a:xfrm>
            <a:off x="419140" y="857999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SNS (4/4)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311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736509" y="1923809"/>
            <a:ext cx="3955555" cy="5339683"/>
            <a:chOff x="16104762" y="2885714"/>
            <a:chExt cx="5933333" cy="800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0000">
              <a:off x="16104762" y="2885714"/>
              <a:ext cx="5933333" cy="8009524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 rot="1950800">
            <a:off x="8664497" y="-1739591"/>
            <a:ext cx="3925229" cy="42486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21155" y="2032298"/>
            <a:ext cx="6809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End of Document</a:t>
            </a:r>
            <a:endParaRPr lang="ko-KR" altLang="en-US" sz="6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E5D476-E6DF-47A9-9A1B-36AD58A5EC77}"/>
              </a:ext>
            </a:extLst>
          </p:cNvPr>
          <p:cNvSpPr txBox="1"/>
          <p:nvPr/>
        </p:nvSpPr>
        <p:spPr>
          <a:xfrm>
            <a:off x="1199741" y="4341313"/>
            <a:ext cx="9877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SK Shieldus Rookies 1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B100EE-BA58-496D-A779-843028B28409}"/>
              </a:ext>
            </a:extLst>
          </p:cNvPr>
          <p:cNvSpPr txBox="1"/>
          <p:nvPr/>
        </p:nvSpPr>
        <p:spPr>
          <a:xfrm>
            <a:off x="1199741" y="5109965"/>
            <a:ext cx="9877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김백현  고해준  김다빈  김우중  도규탁  석우영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02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158401"/>
              </p:ext>
            </p:extLst>
          </p:nvPr>
        </p:nvGraphicFramePr>
        <p:xfrm>
          <a:off x="697523" y="1369311"/>
          <a:ext cx="10796953" cy="5204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6953">
                  <a:extLst>
                    <a:ext uri="{9D8B030D-6E8A-4147-A177-3AD203B41FA5}">
                      <a16:colId xmlns:a16="http://schemas.microsoft.com/office/drawing/2014/main" val="179651679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 아키텍처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88210"/>
                  </a:ext>
                </a:extLst>
              </a:tr>
              <a:tr h="1577082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 정의들 간의 논리적 관계를 확인 및 정의하여 클라우드 보안 아키텍처 구성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 아키텍처에서 도출되지 않은 대부분의 요소들이 도출 되는 단계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ITU-T X.805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표준에 따라 생성한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STRM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기준에 맞춰 기술 요소 별로 상세히 전개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 아키텍처에서는 비즈니스 요건을 정확하게 반영함과 동시에 의사 결정 도출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08792"/>
                  </a:ext>
                </a:extLst>
              </a:tr>
              <a:tr h="3195686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874068"/>
                  </a:ext>
                </a:extLst>
              </a:tr>
            </a:tbl>
          </a:graphicData>
        </a:graphic>
      </p:graphicFrame>
      <p:sp>
        <p:nvSpPr>
          <p:cNvPr id="27" name="양쪽 모서리가 잘린 사각형 26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34" name="양쪽 모서리가 잘린 사각형 33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개념적 보안 아키텍처</a:t>
            </a:r>
          </a:p>
        </p:txBody>
      </p:sp>
      <p:sp>
        <p:nvSpPr>
          <p:cNvPr id="36" name="양쪽 모서리가 잘린 사각형 35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37" name="양쪽 모서리가 잘린 사각형 36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8F48B7-BF7B-4B66-A2E2-13F6AA7BA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167" y="3648855"/>
            <a:ext cx="4247770" cy="278926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1D12EB0-355F-4F18-9C54-3822876B8DD7}"/>
              </a:ext>
            </a:extLst>
          </p:cNvPr>
          <p:cNvSpPr/>
          <p:nvPr/>
        </p:nvSpPr>
        <p:spPr>
          <a:xfrm>
            <a:off x="6096000" y="4623179"/>
            <a:ext cx="943533" cy="472822"/>
          </a:xfrm>
          <a:prstGeom prst="rightArrow">
            <a:avLst/>
          </a:prstGeom>
          <a:solidFill>
            <a:srgbClr val="2540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7" y="3484427"/>
            <a:ext cx="3956889" cy="199956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DE4FCBE-1788-4CCD-96FC-FAF238F73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637" y="4369598"/>
            <a:ext cx="4304729" cy="2124213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2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논리적 아키텍처 설계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3.1.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보안서비스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솔루션 적용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33961"/>
              </p:ext>
            </p:extLst>
          </p:nvPr>
        </p:nvGraphicFramePr>
        <p:xfrm>
          <a:off x="4240530" y="2135306"/>
          <a:ext cx="7259473" cy="3599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109">
                  <a:extLst>
                    <a:ext uri="{9D8B030D-6E8A-4147-A177-3AD203B41FA5}">
                      <a16:colId xmlns:a16="http://schemas.microsoft.com/office/drawing/2014/main" val="3422051253"/>
                    </a:ext>
                  </a:extLst>
                </a:gridCol>
                <a:gridCol w="2921738">
                  <a:extLst>
                    <a:ext uri="{9D8B030D-6E8A-4147-A177-3AD203B41FA5}">
                      <a16:colId xmlns:a16="http://schemas.microsoft.com/office/drawing/2014/main" val="3399277171"/>
                    </a:ext>
                  </a:extLst>
                </a:gridCol>
                <a:gridCol w="2082626">
                  <a:extLst>
                    <a:ext uri="{9D8B030D-6E8A-4147-A177-3AD203B41FA5}">
                      <a16:colId xmlns:a16="http://schemas.microsoft.com/office/drawing/2014/main" val="275081106"/>
                    </a:ext>
                  </a:extLst>
                </a:gridCol>
              </a:tblGrid>
              <a:tr h="39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보안 서비스</a:t>
                      </a:r>
                      <a:r>
                        <a:rPr lang="en-US" altLang="ko-KR" sz="1400" dirty="0">
                          <a:latin typeface="+mn-lt"/>
                        </a:rPr>
                        <a:t>·</a:t>
                      </a:r>
                      <a:r>
                        <a:rPr lang="ko-KR" altLang="en-US" sz="1400" dirty="0">
                          <a:latin typeface="+mn-lt"/>
                        </a:rPr>
                        <a:t>기술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서비스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솔루션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85003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인증 </a:t>
                      </a:r>
                      <a:r>
                        <a:rPr lang="en-US" altLang="ko-KR" sz="1000" b="0" dirty="0"/>
                        <a:t>/ </a:t>
                      </a:r>
                      <a:r>
                        <a:rPr lang="ko-KR" altLang="en-US" sz="1000" b="0" dirty="0"/>
                        <a:t>식별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비밀번호 </a:t>
                      </a:r>
                      <a:r>
                        <a:rPr lang="ko-KR" altLang="en-US" sz="1000" b="0" dirty="0" smtClean="0"/>
                        <a:t>관리 절차 </a:t>
                      </a:r>
                      <a:r>
                        <a:rPr lang="ko-KR" altLang="en-US" sz="1000" b="0" dirty="0"/>
                        <a:t>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IAM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이용자가 안전한 비밀번호를 이용할 수 있도록 비밀번호 작성 규칙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076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인증 </a:t>
                      </a:r>
                      <a:r>
                        <a:rPr lang="en-US" altLang="ko-KR" sz="1000" b="0" dirty="0"/>
                        <a:t>/ </a:t>
                      </a:r>
                      <a:r>
                        <a:rPr lang="ko-KR" altLang="en-US" sz="1000" b="0" dirty="0"/>
                        <a:t>식별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비밀번호 </a:t>
                      </a:r>
                      <a:r>
                        <a:rPr lang="ko-KR" altLang="en-US" sz="1000" b="0" dirty="0" smtClean="0"/>
                        <a:t>관리 절차 </a:t>
                      </a:r>
                      <a:r>
                        <a:rPr lang="ko-KR" altLang="en-US" sz="1000" b="0" dirty="0"/>
                        <a:t>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Amazon Cognito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이용자가 안전한 비밀번호를 이용할 수 있도록 비밀번호 작성 규칙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48132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권한 관리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내부 네트워크 </a:t>
                      </a:r>
                      <a:r>
                        <a:rPr lang="ko-KR" altLang="en-US" sz="1000" b="0" dirty="0" smtClean="0"/>
                        <a:t>원격접근 </a:t>
                      </a:r>
                      <a:r>
                        <a:rPr lang="ko-KR" altLang="en-US" sz="1000" b="0" dirty="0"/>
                        <a:t>제한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Client VPN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원격으로 정보시스템을 운영 시 특정 단말에 한해서만 접근</a:t>
                      </a:r>
                      <a:r>
                        <a:rPr lang="ko-KR" altLang="en-US" sz="1000" b="0" baseline="0" dirty="0"/>
                        <a:t> 허용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015808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보안관리</a:t>
                      </a:r>
                      <a:r>
                        <a:rPr lang="en-US" altLang="ko-KR" sz="1000" b="0" baseline="0" dirty="0"/>
                        <a:t> – </a:t>
                      </a:r>
                      <a:r>
                        <a:rPr lang="ko-KR" altLang="en-US" sz="1000" b="0" baseline="0" dirty="0" smtClean="0"/>
                        <a:t>공개서버 </a:t>
                      </a:r>
                      <a:r>
                        <a:rPr lang="en-US" altLang="ko-KR" sz="1000" b="0" baseline="0" dirty="0"/>
                        <a:t>DMZ </a:t>
                      </a:r>
                      <a:r>
                        <a:rPr lang="ko-KR" altLang="en-US" sz="1000" b="0" baseline="0" dirty="0"/>
                        <a:t>설치 및 보안시스템 보호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WAF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공개 및 네트워크 위협 보호</a:t>
                      </a:r>
                      <a:r>
                        <a:rPr lang="ko-KR" altLang="en-US" sz="1000" b="0" baseline="0" dirty="0"/>
                        <a:t> 기능 및 관리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4769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보안관리 </a:t>
                      </a:r>
                      <a:r>
                        <a:rPr lang="en-US" altLang="ko-KR" sz="1000" b="0" dirty="0"/>
                        <a:t>– </a:t>
                      </a:r>
                      <a:r>
                        <a:rPr lang="ko-KR" altLang="en-US" sz="1000" b="0" dirty="0"/>
                        <a:t>악성코드 보호 대책 및 대응 절차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/>
                        <a:t>Amazon Guard</a:t>
                      </a:r>
                      <a:r>
                        <a:rPr lang="en-US" altLang="ko-KR" sz="1000" b="0" baseline="0" dirty="0"/>
                        <a:t>Duty 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계정 및 워크로드에서 악의적인 활동을 모니터링하고 상세한 보안 결과 제공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71141"/>
                  </a:ext>
                </a:extLst>
              </a:tr>
              <a:tr h="511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보안관리 </a:t>
                      </a:r>
                      <a:r>
                        <a:rPr lang="en-US" altLang="ko-KR" sz="1000" b="0" dirty="0"/>
                        <a:t>– </a:t>
                      </a:r>
                      <a:r>
                        <a:rPr lang="ko-KR" altLang="en-US" sz="1000" b="0" dirty="0"/>
                        <a:t>악성코드 보호 대책 및 대응 절차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/>
                        <a:t>Amazon SNS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계정 및 워크로드에서 악의적인 활동을 모니터링하고 상세한 보안 결과 제공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82139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4310326" y="2006252"/>
            <a:ext cx="72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75781" y="1636920"/>
            <a:ext cx="318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사용자 보안 적용 사항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328366" y="1794440"/>
            <a:ext cx="1171637" cy="180213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적용영역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14103" y="3125569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사용자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14103" y="3667704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Network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14103" y="4212323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14103" y="4756942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④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Application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4103" y="5301561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14103" y="5846180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⑥ 관리 콘솔</a:t>
            </a: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585981"/>
              </p:ext>
            </p:extLst>
          </p:nvPr>
        </p:nvGraphicFramePr>
        <p:xfrm>
          <a:off x="714103" y="2127452"/>
          <a:ext cx="3215095" cy="92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095">
                  <a:extLst>
                    <a:ext uri="{9D8B030D-6E8A-4147-A177-3AD203B41FA5}">
                      <a16:colId xmlns:a16="http://schemas.microsoft.com/office/drawing/2014/main" val="565899410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Cloud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구성요소 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631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Interface 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829495"/>
                  </a:ext>
                </a:extLst>
              </a:tr>
            </a:tbl>
          </a:graphicData>
        </a:graphic>
      </p:graphicFrame>
      <p:sp>
        <p:nvSpPr>
          <p:cNvPr id="46" name="양쪽 모서리가 잘린 사각형 26">
            <a:extLst>
              <a:ext uri="{FF2B5EF4-FFF2-40B4-BE49-F238E27FC236}">
                <a16:creationId xmlns:a16="http://schemas.microsoft.com/office/drawing/2014/main" id="{C4E9586C-C0F3-404D-850B-79E1E1BA7EEE}"/>
              </a:ext>
            </a:extLst>
          </p:cNvPr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1. Cloud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보안 아키텍처 개요</a:t>
            </a:r>
          </a:p>
        </p:txBody>
      </p:sp>
      <p:sp>
        <p:nvSpPr>
          <p:cNvPr id="47" name="양쪽 모서리가 잘린 사각형 33">
            <a:extLst>
              <a:ext uri="{FF2B5EF4-FFF2-40B4-BE49-F238E27FC236}">
                <a16:creationId xmlns:a16="http://schemas.microsoft.com/office/drawing/2014/main" id="{34B53C8F-4406-46DB-9FC7-142D0ABAB2E6}"/>
              </a:ext>
            </a:extLst>
          </p:cNvPr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2.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개념적 보안 아키텍처</a:t>
            </a:r>
          </a:p>
        </p:txBody>
      </p:sp>
      <p:sp>
        <p:nvSpPr>
          <p:cNvPr id="48" name="양쪽 모서리가 잘린 사각형 35">
            <a:extLst>
              <a:ext uri="{FF2B5EF4-FFF2-40B4-BE49-F238E27FC236}">
                <a16:creationId xmlns:a16="http://schemas.microsoft.com/office/drawing/2014/main" id="{C102AF1D-1677-45BE-BE2B-07BF630CD011}"/>
              </a:ext>
            </a:extLst>
          </p:cNvPr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rgbClr val="4F81BD">
              <a:lumMod val="50000"/>
            </a:srgbClr>
          </a:solidFill>
          <a:ln w="25400" cap="flat" cmpd="sng" algn="ctr">
            <a:solidFill>
              <a:srgbClr val="4F81B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3.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논리적 보안 아키텍처</a:t>
            </a:r>
          </a:p>
        </p:txBody>
      </p:sp>
      <p:sp>
        <p:nvSpPr>
          <p:cNvPr id="49" name="양쪽 모서리가 잘린 사각형 36">
            <a:extLst>
              <a:ext uri="{FF2B5EF4-FFF2-40B4-BE49-F238E27FC236}">
                <a16:creationId xmlns:a16="http://schemas.microsoft.com/office/drawing/2014/main" id="{EBDB8D0E-9DE7-424D-8EDA-78B3768D1870}"/>
              </a:ext>
            </a:extLst>
          </p:cNvPr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4.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물리적 보안 아키텍처 구현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03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논리적 아키텍처 설계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3.1.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보안서비스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솔루션 적용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909206"/>
              </p:ext>
            </p:extLst>
          </p:nvPr>
        </p:nvGraphicFramePr>
        <p:xfrm>
          <a:off x="4240530" y="2135306"/>
          <a:ext cx="7259473" cy="3751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109">
                  <a:extLst>
                    <a:ext uri="{9D8B030D-6E8A-4147-A177-3AD203B41FA5}">
                      <a16:colId xmlns:a16="http://schemas.microsoft.com/office/drawing/2014/main" val="3422051253"/>
                    </a:ext>
                  </a:extLst>
                </a:gridCol>
                <a:gridCol w="2918176">
                  <a:extLst>
                    <a:ext uri="{9D8B030D-6E8A-4147-A177-3AD203B41FA5}">
                      <a16:colId xmlns:a16="http://schemas.microsoft.com/office/drawing/2014/main" val="3399277171"/>
                    </a:ext>
                  </a:extLst>
                </a:gridCol>
                <a:gridCol w="2086188">
                  <a:extLst>
                    <a:ext uri="{9D8B030D-6E8A-4147-A177-3AD203B41FA5}">
                      <a16:colId xmlns:a16="http://schemas.microsoft.com/office/drawing/2014/main" val="275081106"/>
                    </a:ext>
                  </a:extLst>
                </a:gridCol>
              </a:tblGrid>
              <a:tr h="39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보안 서비스</a:t>
                      </a:r>
                      <a:r>
                        <a:rPr lang="en-US" altLang="ko-KR" sz="1400" dirty="0">
                          <a:latin typeface="+mn-lt"/>
                        </a:rPr>
                        <a:t>·</a:t>
                      </a:r>
                      <a:r>
                        <a:rPr lang="ko-KR" altLang="en-US" sz="1400" dirty="0">
                          <a:latin typeface="+mn-lt"/>
                        </a:rPr>
                        <a:t>기술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서비스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솔루션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85003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접근 통제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네트워크 접근 경로 식별 및 비인가 사용자 접근 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Network Firewall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네트워크에 접근 가능한 모든 경로를 식별하고 인가된 사용자만이 접근할 수 있도록 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076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접근 통제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네트워크 영역 분리 및 영역간 접근 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Amazon</a:t>
                      </a:r>
                      <a:r>
                        <a:rPr lang="en-US" altLang="ko-KR" sz="1000" b="0" baseline="0" dirty="0"/>
                        <a:t> VPC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서비스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사용자 그룹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 smtClean="0"/>
                        <a:t>정보 자산의 </a:t>
                      </a:r>
                      <a:r>
                        <a:rPr lang="ko-KR" altLang="en-US" sz="1000" b="0" dirty="0"/>
                        <a:t>중요도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법적 요구사항에 따라 네트워크 영역을 분리하고 각 영역간 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48132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 관리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최신 보안 취약점 분석 및 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Firewall Manager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최신 보안 취약점이 정보시스템에 미치는 영향을 분석하여 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015808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로그 </a:t>
                      </a:r>
                      <a:r>
                        <a:rPr lang="en-US" altLang="ko-KR" sz="1000" b="0" dirty="0"/>
                        <a:t>/ </a:t>
                      </a:r>
                      <a:r>
                        <a:rPr lang="ko-KR" altLang="en-US" sz="1000" b="0" dirty="0"/>
                        <a:t>추적 감사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정보시스템에 대한 로그 관리 절차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CloudTrail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정보시스템에 대한 </a:t>
                      </a:r>
                      <a:r>
                        <a:rPr lang="ko-KR" altLang="en-US" sz="1000" b="0" dirty="0" smtClean="0"/>
                        <a:t>로그 관리 </a:t>
                      </a:r>
                      <a:r>
                        <a:rPr lang="ko-KR" altLang="en-US" sz="1000" b="0" dirty="0"/>
                        <a:t>절차를 수립하고 이에 따라 필요한 로그를 생성하여 보관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4769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무결성 </a:t>
                      </a:r>
                      <a:r>
                        <a:rPr lang="en-US" altLang="ko-KR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-</a:t>
                      </a:r>
                      <a:endParaRPr lang="ko-KR" altLang="en-US" sz="1000" b="0" i="1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무결성</a:t>
                      </a:r>
                      <a:r>
                        <a:rPr lang="en-US" altLang="ko-KR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가용성은 네트워크 보안 적용 영역에 포함되지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71141"/>
                  </a:ext>
                </a:extLst>
              </a:tr>
              <a:tr h="5112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-</a:t>
                      </a:r>
                      <a:endParaRPr lang="ko-KR" altLang="en-US" sz="1000" b="0" i="1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개인정보 보호는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네트워크 보안 적용 영역에 포함되지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82139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4310326" y="2006252"/>
            <a:ext cx="72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75781" y="1636920"/>
            <a:ext cx="318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Network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보안 적용 사항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328366" y="1794440"/>
            <a:ext cx="1171637" cy="180213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적용영역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14103" y="3125569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사용자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14103" y="3667704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Network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14103" y="4212323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14103" y="4756942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④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Application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4103" y="5301561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14103" y="5846180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⑥ 관리 콘솔</a:t>
            </a: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313154"/>
              </p:ext>
            </p:extLst>
          </p:nvPr>
        </p:nvGraphicFramePr>
        <p:xfrm>
          <a:off x="714103" y="2127452"/>
          <a:ext cx="3215095" cy="92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095">
                  <a:extLst>
                    <a:ext uri="{9D8B030D-6E8A-4147-A177-3AD203B41FA5}">
                      <a16:colId xmlns:a16="http://schemas.microsoft.com/office/drawing/2014/main" val="565899410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Cloud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구성요소 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631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Interface 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829495"/>
                  </a:ext>
                </a:extLst>
              </a:tr>
            </a:tbl>
          </a:graphicData>
        </a:graphic>
      </p:graphicFrame>
      <p:sp>
        <p:nvSpPr>
          <p:cNvPr id="46" name="양쪽 모서리가 잘린 사각형 26">
            <a:extLst>
              <a:ext uri="{FF2B5EF4-FFF2-40B4-BE49-F238E27FC236}">
                <a16:creationId xmlns:a16="http://schemas.microsoft.com/office/drawing/2014/main" id="{42EB558B-ACBE-4C76-A4DA-6E41FB36549F}"/>
              </a:ext>
            </a:extLst>
          </p:cNvPr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1. Cloud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보안 아키텍처 개요</a:t>
            </a:r>
          </a:p>
        </p:txBody>
      </p:sp>
      <p:sp>
        <p:nvSpPr>
          <p:cNvPr id="47" name="양쪽 모서리가 잘린 사각형 33">
            <a:extLst>
              <a:ext uri="{FF2B5EF4-FFF2-40B4-BE49-F238E27FC236}">
                <a16:creationId xmlns:a16="http://schemas.microsoft.com/office/drawing/2014/main" id="{8FFA76F7-9260-47D5-B3AA-0063829A5F16}"/>
              </a:ext>
            </a:extLst>
          </p:cNvPr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2.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개념적 보안 아키텍처</a:t>
            </a:r>
          </a:p>
        </p:txBody>
      </p:sp>
      <p:sp>
        <p:nvSpPr>
          <p:cNvPr id="48" name="양쪽 모서리가 잘린 사각형 35">
            <a:extLst>
              <a:ext uri="{FF2B5EF4-FFF2-40B4-BE49-F238E27FC236}">
                <a16:creationId xmlns:a16="http://schemas.microsoft.com/office/drawing/2014/main" id="{984A37A9-DB09-402A-BFF7-E5A6D3F5F10A}"/>
              </a:ext>
            </a:extLst>
          </p:cNvPr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rgbClr val="4F81BD">
              <a:lumMod val="50000"/>
            </a:srgbClr>
          </a:solidFill>
          <a:ln w="25400" cap="flat" cmpd="sng" algn="ctr">
            <a:solidFill>
              <a:srgbClr val="4F81B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3.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논리적 보안 아키텍처</a:t>
            </a:r>
          </a:p>
        </p:txBody>
      </p:sp>
      <p:sp>
        <p:nvSpPr>
          <p:cNvPr id="49" name="양쪽 모서리가 잘린 사각형 36">
            <a:extLst>
              <a:ext uri="{FF2B5EF4-FFF2-40B4-BE49-F238E27FC236}">
                <a16:creationId xmlns:a16="http://schemas.microsoft.com/office/drawing/2014/main" id="{2E299727-4C1C-4D77-8FCE-6C5EB9359397}"/>
              </a:ext>
            </a:extLst>
          </p:cNvPr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4.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물리적 보안 아키텍처 구현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22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논리적 아키텍처 설계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3.1.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보안서비스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솔루션 적용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569538"/>
              </p:ext>
            </p:extLst>
          </p:nvPr>
        </p:nvGraphicFramePr>
        <p:xfrm>
          <a:off x="4240530" y="2135306"/>
          <a:ext cx="7259473" cy="3607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109">
                  <a:extLst>
                    <a:ext uri="{9D8B030D-6E8A-4147-A177-3AD203B41FA5}">
                      <a16:colId xmlns:a16="http://schemas.microsoft.com/office/drawing/2014/main" val="3422051253"/>
                    </a:ext>
                  </a:extLst>
                </a:gridCol>
                <a:gridCol w="2918176">
                  <a:extLst>
                    <a:ext uri="{9D8B030D-6E8A-4147-A177-3AD203B41FA5}">
                      <a16:colId xmlns:a16="http://schemas.microsoft.com/office/drawing/2014/main" val="3399277171"/>
                    </a:ext>
                  </a:extLst>
                </a:gridCol>
                <a:gridCol w="2086188">
                  <a:extLst>
                    <a:ext uri="{9D8B030D-6E8A-4147-A177-3AD203B41FA5}">
                      <a16:colId xmlns:a16="http://schemas.microsoft.com/office/drawing/2014/main" val="275081106"/>
                    </a:ext>
                  </a:extLst>
                </a:gridCol>
              </a:tblGrid>
              <a:tr h="39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보안 서비스</a:t>
                      </a:r>
                      <a:r>
                        <a:rPr lang="en-US" altLang="ko-KR" sz="1400" dirty="0">
                          <a:latin typeface="+mn-lt"/>
                        </a:rPr>
                        <a:t>·</a:t>
                      </a:r>
                      <a:r>
                        <a:rPr lang="ko-KR" altLang="en-US" sz="1400" dirty="0">
                          <a:latin typeface="+mn-lt"/>
                        </a:rPr>
                        <a:t>기술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서비스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솔루션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85003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권한 관리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특수 계정의 권한 식별 및 </a:t>
                      </a:r>
                      <a:r>
                        <a:rPr lang="ko-KR" altLang="en-US" sz="1000" b="0" dirty="0" smtClean="0"/>
                        <a:t>통제 절차 </a:t>
                      </a:r>
                      <a:r>
                        <a:rPr lang="ko-KR" altLang="en-US" sz="1000" b="0" dirty="0"/>
                        <a:t>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IAM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특수 목적을 위해 부여한 계정 및 권한을 식별하고 </a:t>
                      </a:r>
                      <a:r>
                        <a:rPr lang="ko-KR" altLang="en-US" sz="1000" b="0" dirty="0" smtClean="0"/>
                        <a:t>통제 절차를 </a:t>
                      </a:r>
                      <a:r>
                        <a:rPr lang="ko-KR" altLang="en-US" sz="1000" b="0" dirty="0"/>
                        <a:t>수립</a:t>
                      </a:r>
                      <a:r>
                        <a:rPr lang="en-US" altLang="ko-KR" sz="1000" b="0" dirty="0"/>
                        <a:t>‧</a:t>
                      </a:r>
                      <a:r>
                        <a:rPr lang="ko-KR" altLang="en-US" sz="1000" b="0" dirty="0"/>
                        <a:t>이행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076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보안 관리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공개서버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DMZ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설치 및 보안시스템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Amazon VPC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공개서버는 내부 네트워크와 분리된 </a:t>
                      </a:r>
                      <a:r>
                        <a:rPr lang="en-US" altLang="ko-KR" sz="1000" b="0" dirty="0"/>
                        <a:t>DMZ</a:t>
                      </a:r>
                      <a:r>
                        <a:rPr lang="ko-KR" altLang="en-US" sz="1000" b="0" dirty="0"/>
                        <a:t>영역에 설치하고 보안시스템을 통해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48132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접근 통제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클라우드 서비스 보안 통제 정책 이행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Certificate Manager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클라우드 서비스 이용 시 비인가 접근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 smtClean="0"/>
                        <a:t>설정 오류 </a:t>
                      </a:r>
                      <a:r>
                        <a:rPr lang="ko-KR" altLang="en-US" sz="1000" b="0" dirty="0"/>
                        <a:t>등을 방지할 수 있도록 보안 통제 정책을 이행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15808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접근 통제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클라우드 서비스 보안 통제 정책 이행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Client VPN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클라우드 서비스 이용 시 비인가 접근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 smtClean="0"/>
                        <a:t>설정 오류 </a:t>
                      </a:r>
                      <a:r>
                        <a:rPr lang="ko-KR" altLang="en-US" sz="1000" b="0" dirty="0"/>
                        <a:t>등을 방지할 수 있도록 보안 통제 정책을 이행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4769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접근 통제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정보시스템 접속 차단 정책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Single Sign-On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일정시간 업무처리를 하지 않는 경우 자동으로 시스템 접속 차단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71141"/>
                  </a:ext>
                </a:extLst>
              </a:tr>
              <a:tr h="5112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-</a:t>
                      </a:r>
                      <a:endParaRPr lang="ko-KR" altLang="en-US" sz="1000" b="0" i="1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무결성은 </a:t>
                      </a:r>
                      <a:r>
                        <a:rPr lang="en-US" altLang="ko-KR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Server </a:t>
                      </a:r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보안 영역에 포함되지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82139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4310326" y="2006252"/>
            <a:ext cx="72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15841" y="1614757"/>
            <a:ext cx="318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Server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보안 적용 사항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328366" y="1794440"/>
            <a:ext cx="1171637" cy="180213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적용영역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14103" y="3125569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사용자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14103" y="3667704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Network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14103" y="4212323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14103" y="4756942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④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Application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4103" y="5301561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14103" y="5846180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⑥ 관리 콘솔</a:t>
            </a: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99274"/>
              </p:ext>
            </p:extLst>
          </p:nvPr>
        </p:nvGraphicFramePr>
        <p:xfrm>
          <a:off x="714103" y="2127452"/>
          <a:ext cx="3215095" cy="92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095">
                  <a:extLst>
                    <a:ext uri="{9D8B030D-6E8A-4147-A177-3AD203B41FA5}">
                      <a16:colId xmlns:a16="http://schemas.microsoft.com/office/drawing/2014/main" val="565899410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Cloud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구성요소 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631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Interface 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829495"/>
                  </a:ext>
                </a:extLst>
              </a:tr>
            </a:tbl>
          </a:graphicData>
        </a:graphic>
      </p:graphicFrame>
      <p:sp>
        <p:nvSpPr>
          <p:cNvPr id="46" name="양쪽 모서리가 잘린 사각형 26">
            <a:extLst>
              <a:ext uri="{FF2B5EF4-FFF2-40B4-BE49-F238E27FC236}">
                <a16:creationId xmlns:a16="http://schemas.microsoft.com/office/drawing/2014/main" id="{F8F2C479-CF53-4049-BB67-45B75638D254}"/>
              </a:ext>
            </a:extLst>
          </p:cNvPr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1. Cloud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보안 아키텍처 개요</a:t>
            </a:r>
          </a:p>
        </p:txBody>
      </p:sp>
      <p:sp>
        <p:nvSpPr>
          <p:cNvPr id="47" name="양쪽 모서리가 잘린 사각형 33">
            <a:extLst>
              <a:ext uri="{FF2B5EF4-FFF2-40B4-BE49-F238E27FC236}">
                <a16:creationId xmlns:a16="http://schemas.microsoft.com/office/drawing/2014/main" id="{FD2D37E8-CD2A-4E64-BF20-F53A907E5993}"/>
              </a:ext>
            </a:extLst>
          </p:cNvPr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2.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개념적 보안 아키텍처</a:t>
            </a:r>
          </a:p>
        </p:txBody>
      </p:sp>
      <p:sp>
        <p:nvSpPr>
          <p:cNvPr id="48" name="양쪽 모서리가 잘린 사각형 35">
            <a:extLst>
              <a:ext uri="{FF2B5EF4-FFF2-40B4-BE49-F238E27FC236}">
                <a16:creationId xmlns:a16="http://schemas.microsoft.com/office/drawing/2014/main" id="{FF9E39CD-CEEA-4476-AF0E-9A7FBBCA4FA3}"/>
              </a:ext>
            </a:extLst>
          </p:cNvPr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rgbClr val="4F81BD">
              <a:lumMod val="50000"/>
            </a:srgbClr>
          </a:solidFill>
          <a:ln w="25400" cap="flat" cmpd="sng" algn="ctr">
            <a:solidFill>
              <a:srgbClr val="4F81B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3.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논리적 보안 아키텍처</a:t>
            </a:r>
          </a:p>
        </p:txBody>
      </p:sp>
      <p:sp>
        <p:nvSpPr>
          <p:cNvPr id="49" name="양쪽 모서리가 잘린 사각형 36">
            <a:extLst>
              <a:ext uri="{FF2B5EF4-FFF2-40B4-BE49-F238E27FC236}">
                <a16:creationId xmlns:a16="http://schemas.microsoft.com/office/drawing/2014/main" id="{0367C587-168D-4D26-B16C-C3C2A5A1B125}"/>
              </a:ext>
            </a:extLst>
          </p:cNvPr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4.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물리적 보안 아키텍처 구현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87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논리적 아키텍처 설계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3.1.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보안서비스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솔루션 적용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142731"/>
              </p:ext>
            </p:extLst>
          </p:nvPr>
        </p:nvGraphicFramePr>
        <p:xfrm>
          <a:off x="4240530" y="2135306"/>
          <a:ext cx="7259473" cy="3858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109">
                  <a:extLst>
                    <a:ext uri="{9D8B030D-6E8A-4147-A177-3AD203B41FA5}">
                      <a16:colId xmlns:a16="http://schemas.microsoft.com/office/drawing/2014/main" val="3422051253"/>
                    </a:ext>
                  </a:extLst>
                </a:gridCol>
                <a:gridCol w="2918176">
                  <a:extLst>
                    <a:ext uri="{9D8B030D-6E8A-4147-A177-3AD203B41FA5}">
                      <a16:colId xmlns:a16="http://schemas.microsoft.com/office/drawing/2014/main" val="3399277171"/>
                    </a:ext>
                  </a:extLst>
                </a:gridCol>
                <a:gridCol w="2086188">
                  <a:extLst>
                    <a:ext uri="{9D8B030D-6E8A-4147-A177-3AD203B41FA5}">
                      <a16:colId xmlns:a16="http://schemas.microsoft.com/office/drawing/2014/main" val="275081106"/>
                    </a:ext>
                  </a:extLst>
                </a:gridCol>
              </a:tblGrid>
              <a:tr h="39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보안 서비스</a:t>
                      </a:r>
                      <a:r>
                        <a:rPr lang="en-US" altLang="ko-KR" sz="1400" dirty="0">
                          <a:latin typeface="+mn-lt"/>
                        </a:rPr>
                        <a:t>·</a:t>
                      </a:r>
                      <a:r>
                        <a:rPr lang="ko-KR" altLang="en-US" sz="1400" dirty="0">
                          <a:latin typeface="+mn-lt"/>
                        </a:rPr>
                        <a:t>기술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서비스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솔루션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85003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권한 관리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응용프로그램 접근 권한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IAM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중요정보 접근을 통제하기 위하여</a:t>
                      </a:r>
                      <a:r>
                        <a:rPr lang="ko-KR" altLang="en-US" sz="1000" b="0" baseline="0" dirty="0"/>
                        <a:t> </a:t>
                      </a:r>
                      <a:r>
                        <a:rPr lang="ko-KR" altLang="en-US" sz="1000" b="0" dirty="0" smtClean="0"/>
                        <a:t>접근 권한을 </a:t>
                      </a:r>
                      <a:r>
                        <a:rPr lang="ko-KR" altLang="en-US" sz="1000" b="0" dirty="0"/>
                        <a:t>차등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076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접근 통제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응용프로그램 세션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Systems Manager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일정시간 업무처리를 하지 않는 경우 자동으로 시스템 접속 차단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48132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인증</a:t>
                      </a:r>
                      <a:r>
                        <a:rPr lang="en-US" altLang="ko-KR" sz="1000" b="0" dirty="0"/>
                        <a:t>/</a:t>
                      </a:r>
                      <a:r>
                        <a:rPr lang="ko-KR" altLang="en-US" sz="1000" b="0" dirty="0"/>
                        <a:t>식별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사용자 계정 식별 및 동일한 식별자 사용 대책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Amazon</a:t>
                      </a:r>
                      <a:r>
                        <a:rPr lang="en-US" altLang="ko-KR" sz="1000" b="0" baseline="0" dirty="0"/>
                        <a:t> Cognito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사용자 및 개인정보취급자를 유일하게 구분할 수 있는 식별자를 할당하고 추측 가능한 식별자의 사용을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15808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접근 통제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응용프로그램 세션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Single Sign</a:t>
                      </a:r>
                      <a:r>
                        <a:rPr lang="en-US" altLang="ko-KR" sz="1000" b="0" baseline="0" dirty="0"/>
                        <a:t>-On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일정시간 업무처리를 하지 않는 경우 자동으로 시스템 접속 차단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4769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추적 감사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정보시스템에 대한 로그 관리 절차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CloudTrail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정보시스템에 대한 </a:t>
                      </a:r>
                      <a:r>
                        <a:rPr lang="ko-KR" altLang="en-US" sz="1000" b="0" dirty="0" smtClean="0"/>
                        <a:t>로그 관리 </a:t>
                      </a:r>
                      <a:r>
                        <a:rPr lang="ko-KR" altLang="en-US" sz="1000" b="0" dirty="0"/>
                        <a:t>절차를 수립하고 이에 따라 필요한 로그를 생성하여 보관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71141"/>
                  </a:ext>
                </a:extLst>
              </a:tr>
              <a:tr h="5112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보안 관리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이상행위 발생 시 신속한 분석 및 점검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WAF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이상행위를 탐지할 수 있도록 응용프로그램에서 발생한 네트워크 트래픽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데이터 흐름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이벤트 로그 등을 수집하여 분석 및 모니터링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82139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4310326" y="2006252"/>
            <a:ext cx="72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75781" y="1638242"/>
            <a:ext cx="318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Application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보안 적용 사항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328366" y="1794440"/>
            <a:ext cx="1171637" cy="180213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적용영역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14103" y="3125569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사용자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14103" y="3667704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Network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14103" y="4212323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14103" y="4756942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④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Application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4103" y="5301561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14103" y="5846180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⑥ 관리 콘솔</a:t>
            </a: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318456"/>
              </p:ext>
            </p:extLst>
          </p:nvPr>
        </p:nvGraphicFramePr>
        <p:xfrm>
          <a:off x="714103" y="2127452"/>
          <a:ext cx="3215095" cy="92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095">
                  <a:extLst>
                    <a:ext uri="{9D8B030D-6E8A-4147-A177-3AD203B41FA5}">
                      <a16:colId xmlns:a16="http://schemas.microsoft.com/office/drawing/2014/main" val="565899410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Cloud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구성요소 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631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Interface 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829495"/>
                  </a:ext>
                </a:extLst>
              </a:tr>
            </a:tbl>
          </a:graphicData>
        </a:graphic>
      </p:graphicFrame>
      <p:sp>
        <p:nvSpPr>
          <p:cNvPr id="46" name="양쪽 모서리가 잘린 사각형 26">
            <a:extLst>
              <a:ext uri="{FF2B5EF4-FFF2-40B4-BE49-F238E27FC236}">
                <a16:creationId xmlns:a16="http://schemas.microsoft.com/office/drawing/2014/main" id="{366BB4C8-1044-4DF7-928D-A1E5E3C24425}"/>
              </a:ext>
            </a:extLst>
          </p:cNvPr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1. Cloud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보안 아키텍처 개요</a:t>
            </a:r>
          </a:p>
        </p:txBody>
      </p:sp>
      <p:sp>
        <p:nvSpPr>
          <p:cNvPr id="47" name="양쪽 모서리가 잘린 사각형 33">
            <a:extLst>
              <a:ext uri="{FF2B5EF4-FFF2-40B4-BE49-F238E27FC236}">
                <a16:creationId xmlns:a16="http://schemas.microsoft.com/office/drawing/2014/main" id="{92E02B11-F99C-430A-8EA3-FC4B9D7B8540}"/>
              </a:ext>
            </a:extLst>
          </p:cNvPr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2.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개념적 보안 아키텍처</a:t>
            </a:r>
          </a:p>
        </p:txBody>
      </p:sp>
      <p:sp>
        <p:nvSpPr>
          <p:cNvPr id="48" name="양쪽 모서리가 잘린 사각형 35">
            <a:extLst>
              <a:ext uri="{FF2B5EF4-FFF2-40B4-BE49-F238E27FC236}">
                <a16:creationId xmlns:a16="http://schemas.microsoft.com/office/drawing/2014/main" id="{381B77C8-9DDD-4798-B8C9-90660F30D98B}"/>
              </a:ext>
            </a:extLst>
          </p:cNvPr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rgbClr val="4F81BD">
              <a:lumMod val="50000"/>
            </a:srgbClr>
          </a:solidFill>
          <a:ln w="25400" cap="flat" cmpd="sng" algn="ctr">
            <a:solidFill>
              <a:srgbClr val="4F81B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3.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논리적 보안 아키텍처</a:t>
            </a:r>
          </a:p>
        </p:txBody>
      </p:sp>
      <p:sp>
        <p:nvSpPr>
          <p:cNvPr id="49" name="양쪽 모서리가 잘린 사각형 36">
            <a:extLst>
              <a:ext uri="{FF2B5EF4-FFF2-40B4-BE49-F238E27FC236}">
                <a16:creationId xmlns:a16="http://schemas.microsoft.com/office/drawing/2014/main" id="{B4713707-BB84-47A7-8A02-1F181979962C}"/>
              </a:ext>
            </a:extLst>
          </p:cNvPr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4.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물리적 보안 아키텍처 구현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15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145634"/>
              </p:ext>
            </p:extLst>
          </p:nvPr>
        </p:nvGraphicFramePr>
        <p:xfrm>
          <a:off x="714103" y="2127452"/>
          <a:ext cx="3215095" cy="92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095">
                  <a:extLst>
                    <a:ext uri="{9D8B030D-6E8A-4147-A177-3AD203B41FA5}">
                      <a16:colId xmlns:a16="http://schemas.microsoft.com/office/drawing/2014/main" val="565899410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Cloud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구성요소 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631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Interface 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82949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논리적 아키텍처 설계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3.1.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보안서비스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솔루션 적용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020027"/>
              </p:ext>
            </p:extLst>
          </p:nvPr>
        </p:nvGraphicFramePr>
        <p:xfrm>
          <a:off x="4240530" y="2135306"/>
          <a:ext cx="7259473" cy="3690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109">
                  <a:extLst>
                    <a:ext uri="{9D8B030D-6E8A-4147-A177-3AD203B41FA5}">
                      <a16:colId xmlns:a16="http://schemas.microsoft.com/office/drawing/2014/main" val="3422051253"/>
                    </a:ext>
                  </a:extLst>
                </a:gridCol>
                <a:gridCol w="2918176">
                  <a:extLst>
                    <a:ext uri="{9D8B030D-6E8A-4147-A177-3AD203B41FA5}">
                      <a16:colId xmlns:a16="http://schemas.microsoft.com/office/drawing/2014/main" val="3399277171"/>
                    </a:ext>
                  </a:extLst>
                </a:gridCol>
                <a:gridCol w="2086188">
                  <a:extLst>
                    <a:ext uri="{9D8B030D-6E8A-4147-A177-3AD203B41FA5}">
                      <a16:colId xmlns:a16="http://schemas.microsoft.com/office/drawing/2014/main" val="275081106"/>
                    </a:ext>
                  </a:extLst>
                </a:gridCol>
              </a:tblGrid>
              <a:tr h="39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보안 서비스</a:t>
                      </a:r>
                      <a:r>
                        <a:rPr lang="en-US" altLang="ko-KR" sz="1400" dirty="0">
                          <a:latin typeface="+mn-lt"/>
                        </a:rPr>
                        <a:t>·</a:t>
                      </a:r>
                      <a:r>
                        <a:rPr lang="ko-KR" altLang="en-US" sz="1400" dirty="0">
                          <a:latin typeface="+mn-lt"/>
                        </a:rPr>
                        <a:t>기술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서비스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솔루션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85003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무결성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정보시스템에 대한 로그 관리 절차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Amazon S3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정보시스템에 대한 </a:t>
                      </a:r>
                      <a:r>
                        <a:rPr lang="ko-KR" altLang="en-US" sz="1000" b="0" dirty="0" smtClean="0"/>
                        <a:t>로그 관리 </a:t>
                      </a:r>
                      <a:r>
                        <a:rPr lang="ko-KR" altLang="en-US" sz="1000" b="0" dirty="0"/>
                        <a:t>절차를 수립하고 이에 따라 필요한 로그를 생성하여 보관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076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기밀성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개인정보 및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주요정보에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대한 암호화 적용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CloudHSM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/>
                        <a:t>암호정책에 </a:t>
                      </a:r>
                      <a:r>
                        <a:rPr lang="ko-KR" altLang="en-US" sz="1000" b="0" dirty="0"/>
                        <a:t>따라 개인정보 및 중요 정보의 저장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전송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전달 시 암호화를 수행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48132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접근 통제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데이터베이스 접근통제 정책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/>
                        <a:t>AWS RDS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데이터베이스 내 정보에 접근이 필요한 사용자를 명확히 식별하고 접근통제 정책에 따라 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15808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접근 통제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데이터베이스 접근통제 정책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Amazon Macie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데이터베이스 내 정보에 접근이 필요한 사용자를 명확히 식별하고 접근통제 정책에 따라 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4769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접근 통제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데이터베이스 접근통제 정책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IAM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데이터베이스 내 정보에 접근이 필요한 사용자를 명확히 식별하고 접근통제 정책에 따라 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71141"/>
                  </a:ext>
                </a:extLst>
              </a:tr>
              <a:tr h="5112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접근 통제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외부 인터넷 접속 통제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Amazon VPC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주요 정보시스템</a:t>
                      </a:r>
                      <a:r>
                        <a:rPr lang="en-US" altLang="ko-KR" sz="1000" b="0" dirty="0"/>
                        <a:t>(DB</a:t>
                      </a:r>
                      <a:r>
                        <a:rPr lang="ko-KR" altLang="en-US" sz="1000" b="0" dirty="0"/>
                        <a:t>서버 등</a:t>
                      </a:r>
                      <a:r>
                        <a:rPr lang="en-US" altLang="ko-KR" sz="1000" b="0" dirty="0"/>
                        <a:t>)</a:t>
                      </a:r>
                      <a:r>
                        <a:rPr lang="ko-KR" altLang="en-US" sz="1000" b="0" dirty="0"/>
                        <a:t>에서 불필요한 외부 인터넷 접속을 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82139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4310326" y="2006252"/>
            <a:ext cx="72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75781" y="1605321"/>
            <a:ext cx="318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Database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보안 적용 사항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328366" y="1794440"/>
            <a:ext cx="1171637" cy="180213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적용영역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14103" y="3125569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사용자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14103" y="3667704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Network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14103" y="4212323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14103" y="4756942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④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Application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4103" y="5301561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14103" y="5846180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⑥ 관리 콘솔</a:t>
            </a:r>
          </a:p>
        </p:txBody>
      </p:sp>
      <p:sp>
        <p:nvSpPr>
          <p:cNvPr id="46" name="양쪽 모서리가 잘린 사각형 26">
            <a:extLst>
              <a:ext uri="{FF2B5EF4-FFF2-40B4-BE49-F238E27FC236}">
                <a16:creationId xmlns:a16="http://schemas.microsoft.com/office/drawing/2014/main" id="{1B813079-7A13-4FA7-A775-255528AEF648}"/>
              </a:ext>
            </a:extLst>
          </p:cNvPr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1. Cloud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보안 아키텍처 개요</a:t>
            </a:r>
          </a:p>
        </p:txBody>
      </p:sp>
      <p:sp>
        <p:nvSpPr>
          <p:cNvPr id="47" name="양쪽 모서리가 잘린 사각형 33">
            <a:extLst>
              <a:ext uri="{FF2B5EF4-FFF2-40B4-BE49-F238E27FC236}">
                <a16:creationId xmlns:a16="http://schemas.microsoft.com/office/drawing/2014/main" id="{60186082-260A-4821-AB51-D52757F5A78C}"/>
              </a:ext>
            </a:extLst>
          </p:cNvPr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2.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개념적 보안 아키텍처</a:t>
            </a:r>
          </a:p>
        </p:txBody>
      </p:sp>
      <p:sp>
        <p:nvSpPr>
          <p:cNvPr id="48" name="양쪽 모서리가 잘린 사각형 35">
            <a:extLst>
              <a:ext uri="{FF2B5EF4-FFF2-40B4-BE49-F238E27FC236}">
                <a16:creationId xmlns:a16="http://schemas.microsoft.com/office/drawing/2014/main" id="{7CE30263-5FAC-414F-B9DF-C438DFBA4A5F}"/>
              </a:ext>
            </a:extLst>
          </p:cNvPr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rgbClr val="4F81BD">
              <a:lumMod val="50000"/>
            </a:srgbClr>
          </a:solidFill>
          <a:ln w="25400" cap="flat" cmpd="sng" algn="ctr">
            <a:solidFill>
              <a:srgbClr val="4F81B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3.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논리적 보안 아키텍처</a:t>
            </a:r>
          </a:p>
        </p:txBody>
      </p:sp>
      <p:sp>
        <p:nvSpPr>
          <p:cNvPr id="49" name="양쪽 모서리가 잘린 사각형 36">
            <a:extLst>
              <a:ext uri="{FF2B5EF4-FFF2-40B4-BE49-F238E27FC236}">
                <a16:creationId xmlns:a16="http://schemas.microsoft.com/office/drawing/2014/main" id="{7C45C2AD-C749-431B-8737-E1190A1B27C1}"/>
              </a:ext>
            </a:extLst>
          </p:cNvPr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4.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물리적 보안 아키텍처 구현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55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3831" y="497712"/>
            <a:ext cx="2615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문서 이력</a:t>
            </a:r>
          </a:p>
        </p:txBody>
      </p:sp>
      <p:grpSp>
        <p:nvGrpSpPr>
          <p:cNvPr id="8" name="그룹 1002"/>
          <p:cNvGrpSpPr/>
          <p:nvPr/>
        </p:nvGrpSpPr>
        <p:grpSpPr>
          <a:xfrm>
            <a:off x="2161770" y="4539687"/>
            <a:ext cx="3955555" cy="5339683"/>
            <a:chOff x="16104762" y="2885714"/>
            <a:chExt cx="5933333" cy="800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0000">
              <a:off x="16104762" y="2885714"/>
              <a:ext cx="5933333" cy="8009524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 rot="18543792">
            <a:off x="-1379121" y="3638563"/>
            <a:ext cx="3925229" cy="42486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331617"/>
              </p:ext>
            </p:extLst>
          </p:nvPr>
        </p:nvGraphicFramePr>
        <p:xfrm>
          <a:off x="853831" y="1194450"/>
          <a:ext cx="104003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030">
                  <a:extLst>
                    <a:ext uri="{9D8B030D-6E8A-4147-A177-3AD203B41FA5}">
                      <a16:colId xmlns:a16="http://schemas.microsoft.com/office/drawing/2014/main" val="716770514"/>
                    </a:ext>
                  </a:extLst>
                </a:gridCol>
                <a:gridCol w="5485693">
                  <a:extLst>
                    <a:ext uri="{9D8B030D-6E8A-4147-A177-3AD203B41FA5}">
                      <a16:colId xmlns:a16="http://schemas.microsoft.com/office/drawing/2014/main" val="354944784"/>
                    </a:ext>
                  </a:extLst>
                </a:gridCol>
                <a:gridCol w="1416817">
                  <a:extLst>
                    <a:ext uri="{9D8B030D-6E8A-4147-A177-3AD203B41FA5}">
                      <a16:colId xmlns:a16="http://schemas.microsoft.com/office/drawing/2014/main" val="3157589816"/>
                    </a:ext>
                  </a:extLst>
                </a:gridCol>
                <a:gridCol w="1120392">
                  <a:extLst>
                    <a:ext uri="{9D8B030D-6E8A-4147-A177-3AD203B41FA5}">
                      <a16:colId xmlns:a16="http://schemas.microsoft.com/office/drawing/2014/main" val="1152975812"/>
                    </a:ext>
                  </a:extLst>
                </a:gridCol>
                <a:gridCol w="1120392">
                  <a:extLst>
                    <a:ext uri="{9D8B030D-6E8A-4147-A177-3AD203B41FA5}">
                      <a16:colId xmlns:a16="http://schemas.microsoft.com/office/drawing/2014/main" val="3219260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85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Ver0.1.0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초안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작성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2022.05.30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석우영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백성광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790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Ver0.2.0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 아키텍처 편집 및 전체 내용 검토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2022.06.03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석우영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백성광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94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Ver0.3.0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물리적 아키텍처 구현 내용 추가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2022.06.10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김백현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백성광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3374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Ver0.4.0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 보완 및 최종 검토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2022.06.20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석우영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백성광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03064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6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논리적 아키텍처 설계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3.1.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보안서비스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솔루션 적용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433054"/>
              </p:ext>
            </p:extLst>
          </p:nvPr>
        </p:nvGraphicFramePr>
        <p:xfrm>
          <a:off x="4240530" y="2135306"/>
          <a:ext cx="7259473" cy="3714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109">
                  <a:extLst>
                    <a:ext uri="{9D8B030D-6E8A-4147-A177-3AD203B41FA5}">
                      <a16:colId xmlns:a16="http://schemas.microsoft.com/office/drawing/2014/main" val="3422051253"/>
                    </a:ext>
                  </a:extLst>
                </a:gridCol>
                <a:gridCol w="2918176">
                  <a:extLst>
                    <a:ext uri="{9D8B030D-6E8A-4147-A177-3AD203B41FA5}">
                      <a16:colId xmlns:a16="http://schemas.microsoft.com/office/drawing/2014/main" val="3399277171"/>
                    </a:ext>
                  </a:extLst>
                </a:gridCol>
                <a:gridCol w="2086188">
                  <a:extLst>
                    <a:ext uri="{9D8B030D-6E8A-4147-A177-3AD203B41FA5}">
                      <a16:colId xmlns:a16="http://schemas.microsoft.com/office/drawing/2014/main" val="275081106"/>
                    </a:ext>
                  </a:extLst>
                </a:gridCol>
              </a:tblGrid>
              <a:tr h="39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보안 서비스</a:t>
                      </a:r>
                      <a:r>
                        <a:rPr lang="en-US" altLang="ko-KR" sz="1400" dirty="0">
                          <a:latin typeface="+mn-lt"/>
                        </a:rPr>
                        <a:t>·</a:t>
                      </a:r>
                      <a:r>
                        <a:rPr lang="ko-KR" altLang="en-US" sz="1400" dirty="0">
                          <a:latin typeface="+mn-lt"/>
                        </a:rPr>
                        <a:t>기술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서비스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솔루션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85003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 </a:t>
                      </a: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 </a:t>
                      </a: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 접근에 대한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</a:t>
                      </a:r>
                      <a:r>
                        <a:rPr lang="en-US" altLang="ko-KR" sz="10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IAM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외부에서 개인정보처리시스템에 접속하려는 경우에는 법적 요구사항에 따른 </a:t>
                      </a:r>
                      <a:r>
                        <a:rPr lang="ko-KR" altLang="en-US" sz="10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 수단 </a:t>
                      </a: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또는 안전한 </a:t>
                      </a:r>
                      <a:r>
                        <a:rPr lang="ko-KR" altLang="en-US" sz="10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 수단을 </a:t>
                      </a: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076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 통제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응용프로그램 세션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Single Sign</a:t>
                      </a:r>
                      <a:r>
                        <a:rPr lang="en-US" altLang="ko-KR" sz="10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-On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일정시간 업무처리를 하지 않는 경우 자동으로 시스템 접속 차단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48132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 </a:t>
                      </a: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 기록 접근권한 설정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Amazon S3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정보시스템의 </a:t>
                      </a:r>
                      <a:r>
                        <a:rPr lang="ko-KR" altLang="en-US" sz="10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 기록에 </a:t>
                      </a: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대한 접근권한은 최소화하여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15808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 </a:t>
                      </a: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암호키 접근권한 관리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KMS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암호키는 복구가 가능하도록 별도의 안전한 장소에 보관하고 암호키 사용에 접근권한을 최소화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4769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암호키 접근권한 관리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Secrets Manager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암호키는 복구가 가능하도록 별도의 안전한 장소에 보관하고 암호키 사용에 접근권한을 최소화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71141"/>
                  </a:ext>
                </a:extLst>
              </a:tr>
              <a:tr h="5112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가용성은 관리 콘솔 보안 영역에 포함되지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82139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4310326" y="2006252"/>
            <a:ext cx="72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98426" y="1633223"/>
            <a:ext cx="318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관리 콘솔 보안 적용 사항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328366" y="1794440"/>
            <a:ext cx="1171637" cy="180213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적용영역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477510"/>
              </p:ext>
            </p:extLst>
          </p:nvPr>
        </p:nvGraphicFramePr>
        <p:xfrm>
          <a:off x="714103" y="2127452"/>
          <a:ext cx="3215095" cy="92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095">
                  <a:extLst>
                    <a:ext uri="{9D8B030D-6E8A-4147-A177-3AD203B41FA5}">
                      <a16:colId xmlns:a16="http://schemas.microsoft.com/office/drawing/2014/main" val="565899410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Cloud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구성요소 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631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Interface 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829495"/>
                  </a:ext>
                </a:extLst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714103" y="3125569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사용자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14103" y="3667704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Network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14103" y="4212323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4103" y="4756942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④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Application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14103" y="5301561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14103" y="5846180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⑥ 관리 콘솔</a:t>
            </a:r>
          </a:p>
        </p:txBody>
      </p:sp>
      <p:sp>
        <p:nvSpPr>
          <p:cNvPr id="46" name="양쪽 모서리가 잘린 사각형 26">
            <a:extLst>
              <a:ext uri="{FF2B5EF4-FFF2-40B4-BE49-F238E27FC236}">
                <a16:creationId xmlns:a16="http://schemas.microsoft.com/office/drawing/2014/main" id="{0F2D4B50-95E0-419E-806A-C0F63E65C113}"/>
              </a:ext>
            </a:extLst>
          </p:cNvPr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1. Cloud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보안 아키텍처 개요</a:t>
            </a:r>
          </a:p>
        </p:txBody>
      </p:sp>
      <p:sp>
        <p:nvSpPr>
          <p:cNvPr id="47" name="양쪽 모서리가 잘린 사각형 33">
            <a:extLst>
              <a:ext uri="{FF2B5EF4-FFF2-40B4-BE49-F238E27FC236}">
                <a16:creationId xmlns:a16="http://schemas.microsoft.com/office/drawing/2014/main" id="{E9B7B63E-8F24-4EAE-8689-3D52DF678EE1}"/>
              </a:ext>
            </a:extLst>
          </p:cNvPr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2.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개념적 보안 아키텍처</a:t>
            </a:r>
          </a:p>
        </p:txBody>
      </p:sp>
      <p:sp>
        <p:nvSpPr>
          <p:cNvPr id="48" name="양쪽 모서리가 잘린 사각형 35">
            <a:extLst>
              <a:ext uri="{FF2B5EF4-FFF2-40B4-BE49-F238E27FC236}">
                <a16:creationId xmlns:a16="http://schemas.microsoft.com/office/drawing/2014/main" id="{E76E9200-A06B-4576-98BE-5C73FD7BA8BB}"/>
              </a:ext>
            </a:extLst>
          </p:cNvPr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rgbClr val="4F81BD">
              <a:lumMod val="50000"/>
            </a:srgbClr>
          </a:solidFill>
          <a:ln w="25400" cap="flat" cmpd="sng" algn="ctr">
            <a:solidFill>
              <a:srgbClr val="4F81B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3.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논리적 보안 아키텍처</a:t>
            </a:r>
          </a:p>
        </p:txBody>
      </p:sp>
      <p:sp>
        <p:nvSpPr>
          <p:cNvPr id="49" name="양쪽 모서리가 잘린 사각형 36">
            <a:extLst>
              <a:ext uri="{FF2B5EF4-FFF2-40B4-BE49-F238E27FC236}">
                <a16:creationId xmlns:a16="http://schemas.microsoft.com/office/drawing/2014/main" id="{FBA28335-38B6-402B-A34F-428FDDCDDA06}"/>
              </a:ext>
            </a:extLst>
          </p:cNvPr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4.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물리적 보안 아키텍처 구현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68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789121"/>
              </p:ext>
            </p:extLst>
          </p:nvPr>
        </p:nvGraphicFramePr>
        <p:xfrm>
          <a:off x="714103" y="2127452"/>
          <a:ext cx="3215095" cy="92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095">
                  <a:extLst>
                    <a:ext uri="{9D8B030D-6E8A-4147-A177-3AD203B41FA5}">
                      <a16:colId xmlns:a16="http://schemas.microsoft.com/office/drawing/2014/main" val="565899410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Cloud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구성요소 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631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Interface 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82949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논리적 아키텍처 설계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3.1.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보안서비스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솔루션 적용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885573"/>
              </p:ext>
            </p:extLst>
          </p:nvPr>
        </p:nvGraphicFramePr>
        <p:xfrm>
          <a:off x="4240530" y="2135306"/>
          <a:ext cx="7259473" cy="3013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109">
                  <a:extLst>
                    <a:ext uri="{9D8B030D-6E8A-4147-A177-3AD203B41FA5}">
                      <a16:colId xmlns:a16="http://schemas.microsoft.com/office/drawing/2014/main" val="3422051253"/>
                    </a:ext>
                  </a:extLst>
                </a:gridCol>
                <a:gridCol w="2918176">
                  <a:extLst>
                    <a:ext uri="{9D8B030D-6E8A-4147-A177-3AD203B41FA5}">
                      <a16:colId xmlns:a16="http://schemas.microsoft.com/office/drawing/2014/main" val="3399277171"/>
                    </a:ext>
                  </a:extLst>
                </a:gridCol>
                <a:gridCol w="2086188">
                  <a:extLst>
                    <a:ext uri="{9D8B030D-6E8A-4147-A177-3AD203B41FA5}">
                      <a16:colId xmlns:a16="http://schemas.microsoft.com/office/drawing/2014/main" val="275081106"/>
                    </a:ext>
                  </a:extLst>
                </a:gridCol>
              </a:tblGrid>
              <a:tr h="39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보안 서비스</a:t>
                      </a:r>
                      <a:r>
                        <a:rPr lang="en-US" altLang="ko-KR" sz="1400" dirty="0">
                          <a:latin typeface="+mn-lt"/>
                        </a:rPr>
                        <a:t>·</a:t>
                      </a:r>
                      <a:r>
                        <a:rPr lang="ko-KR" altLang="en-US" sz="1400" dirty="0">
                          <a:latin typeface="+mn-lt"/>
                        </a:rPr>
                        <a:t>기술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서비스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솔루션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85003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무결성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로그 기록 접근권한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Amazon</a:t>
                      </a:r>
                      <a:r>
                        <a:rPr lang="en-US" altLang="ko-KR" sz="1000" b="0" baseline="0" dirty="0"/>
                        <a:t> S3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영역별</a:t>
                      </a:r>
                      <a:r>
                        <a:rPr lang="ko-KR" altLang="en-US" sz="1000" b="0" baseline="0" dirty="0"/>
                        <a:t> 로그 기록 접근권한 상세히 설정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076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기밀성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개인정보 및 주요정보에 대한 암호화 적용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CloudHSM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암호정책에 따라 개인정보 및 중요 정보의 저장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전송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전달 시 암호화를 수행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15808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접근 통제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정보시스템 접속 차단 정책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AWS Systems</a:t>
                      </a:r>
                      <a:r>
                        <a:rPr lang="en-US" altLang="ko-KR" sz="1000" b="0" baseline="0" dirty="0"/>
                        <a:t> Manager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일정시간 업무처리를 하지 않는 경우 자동으로 시스템 접속 차단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4769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로그</a:t>
                      </a:r>
                      <a:r>
                        <a:rPr lang="en-US" altLang="ko-KR" sz="1000" b="0" dirty="0"/>
                        <a:t>/</a:t>
                      </a:r>
                      <a:r>
                        <a:rPr lang="ko-KR" altLang="en-US" sz="1000" b="0" dirty="0" err="1" smtClean="0"/>
                        <a:t>추적감사</a:t>
                      </a:r>
                      <a:r>
                        <a:rPr lang="ko-KR" altLang="en-US" sz="1000" b="0" dirty="0" smtClean="0"/>
                        <a:t> </a:t>
                      </a:r>
                      <a:r>
                        <a:rPr lang="en-US" altLang="ko-KR" sz="1000" b="0" dirty="0"/>
                        <a:t>-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dirty="0"/>
                        <a:t>사용자 계정에 의한 접근 권한 이력</a:t>
                      </a:r>
                      <a:r>
                        <a:rPr lang="ko-KR" altLang="en-US" sz="1000" b="0" baseline="0" dirty="0"/>
                        <a:t> 검토 및 점검 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CloudTrail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인프라 전체의 계정 활동을 모니터링하고 기록하여 스토리지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분석 및 해결 작업을 제어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71141"/>
                  </a:ext>
                </a:extLst>
              </a:tr>
              <a:tr h="511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 관리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최신 보안 취약점 분석 및 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AWS Security Hub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최신 보안 취약점이 정보시스템에 미치는 영향을 분석하여 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82139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4310326" y="2006252"/>
            <a:ext cx="72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23013" y="1636920"/>
            <a:ext cx="337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사용자 외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보안 적용 사항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(1/2)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328366" y="1794440"/>
            <a:ext cx="1171637" cy="180213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적용영역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14103" y="3125569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사용자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14103" y="3667704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Network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14103" y="4212323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14103" y="4756942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④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Application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4103" y="5301561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14103" y="5846180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⑥ 관리 콘솔</a:t>
            </a:r>
          </a:p>
        </p:txBody>
      </p:sp>
      <p:sp>
        <p:nvSpPr>
          <p:cNvPr id="46" name="양쪽 모서리가 잘린 사각형 26">
            <a:extLst>
              <a:ext uri="{FF2B5EF4-FFF2-40B4-BE49-F238E27FC236}">
                <a16:creationId xmlns:a16="http://schemas.microsoft.com/office/drawing/2014/main" id="{6ECEE5FC-D9E9-47CA-AE34-9432F70DE618}"/>
              </a:ext>
            </a:extLst>
          </p:cNvPr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1. Cloud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보안 아키텍처 개요</a:t>
            </a:r>
          </a:p>
        </p:txBody>
      </p:sp>
      <p:sp>
        <p:nvSpPr>
          <p:cNvPr id="47" name="양쪽 모서리가 잘린 사각형 33">
            <a:extLst>
              <a:ext uri="{FF2B5EF4-FFF2-40B4-BE49-F238E27FC236}">
                <a16:creationId xmlns:a16="http://schemas.microsoft.com/office/drawing/2014/main" id="{7533B4B9-9DC2-462E-93D6-3150BFD77C2F}"/>
              </a:ext>
            </a:extLst>
          </p:cNvPr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2.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개념적 보안 아키텍처</a:t>
            </a:r>
          </a:p>
        </p:txBody>
      </p:sp>
      <p:sp>
        <p:nvSpPr>
          <p:cNvPr id="48" name="양쪽 모서리가 잘린 사각형 35">
            <a:extLst>
              <a:ext uri="{FF2B5EF4-FFF2-40B4-BE49-F238E27FC236}">
                <a16:creationId xmlns:a16="http://schemas.microsoft.com/office/drawing/2014/main" id="{C57A6015-9925-4D81-B537-E1601D3D6DE8}"/>
              </a:ext>
            </a:extLst>
          </p:cNvPr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rgbClr val="4F81BD">
              <a:lumMod val="50000"/>
            </a:srgbClr>
          </a:solidFill>
          <a:ln w="25400" cap="flat" cmpd="sng" algn="ctr">
            <a:solidFill>
              <a:srgbClr val="4F81B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3.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논리적 보안 아키텍처</a:t>
            </a:r>
          </a:p>
        </p:txBody>
      </p:sp>
      <p:sp>
        <p:nvSpPr>
          <p:cNvPr id="49" name="양쪽 모서리가 잘린 사각형 36">
            <a:extLst>
              <a:ext uri="{FF2B5EF4-FFF2-40B4-BE49-F238E27FC236}">
                <a16:creationId xmlns:a16="http://schemas.microsoft.com/office/drawing/2014/main" id="{8D4F9A02-38E7-41DE-961C-421EB2D108F7}"/>
              </a:ext>
            </a:extLst>
          </p:cNvPr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4.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물리적 보안 아키텍처 구현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64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607668"/>
              </p:ext>
            </p:extLst>
          </p:nvPr>
        </p:nvGraphicFramePr>
        <p:xfrm>
          <a:off x="714103" y="2127452"/>
          <a:ext cx="3215095" cy="92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095">
                  <a:extLst>
                    <a:ext uri="{9D8B030D-6E8A-4147-A177-3AD203B41FA5}">
                      <a16:colId xmlns:a16="http://schemas.microsoft.com/office/drawing/2014/main" val="565899410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Cloud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구성요소 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631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Interface 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82949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논리적 아키텍처 설계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3.1.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보안서비스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솔루션 적용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783193"/>
              </p:ext>
            </p:extLst>
          </p:nvPr>
        </p:nvGraphicFramePr>
        <p:xfrm>
          <a:off x="4240530" y="2135306"/>
          <a:ext cx="7259473" cy="3690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109">
                  <a:extLst>
                    <a:ext uri="{9D8B030D-6E8A-4147-A177-3AD203B41FA5}">
                      <a16:colId xmlns:a16="http://schemas.microsoft.com/office/drawing/2014/main" val="3422051253"/>
                    </a:ext>
                  </a:extLst>
                </a:gridCol>
                <a:gridCol w="2918176">
                  <a:extLst>
                    <a:ext uri="{9D8B030D-6E8A-4147-A177-3AD203B41FA5}">
                      <a16:colId xmlns:a16="http://schemas.microsoft.com/office/drawing/2014/main" val="3399277171"/>
                    </a:ext>
                  </a:extLst>
                </a:gridCol>
                <a:gridCol w="2086188">
                  <a:extLst>
                    <a:ext uri="{9D8B030D-6E8A-4147-A177-3AD203B41FA5}">
                      <a16:colId xmlns:a16="http://schemas.microsoft.com/office/drawing/2014/main" val="275081106"/>
                    </a:ext>
                  </a:extLst>
                </a:gridCol>
              </a:tblGrid>
              <a:tr h="39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보안 서비스</a:t>
                      </a:r>
                      <a:r>
                        <a:rPr lang="en-US" altLang="ko-KR" sz="1400" dirty="0">
                          <a:latin typeface="+mn-lt"/>
                        </a:rPr>
                        <a:t>·</a:t>
                      </a:r>
                      <a:r>
                        <a:rPr lang="ko-KR" altLang="en-US" sz="1400" dirty="0">
                          <a:latin typeface="+mn-lt"/>
                        </a:rPr>
                        <a:t>기술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서비스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솔루션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85003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보안관리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클라우드 서비스 보안 통제 정책 이행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Firewall</a:t>
                      </a:r>
                      <a:r>
                        <a:rPr lang="en-US" altLang="ko-KR" sz="1000" b="0" baseline="0" dirty="0"/>
                        <a:t> Manager 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dirty="0"/>
                        <a:t>여러 계정과 애플리케이션의 방화벽 규칙을 중앙에서 관리할 수 있는 </a:t>
                      </a:r>
                      <a:r>
                        <a:rPr lang="ko-KR" altLang="en-US" sz="1000" b="0" dirty="0" smtClean="0"/>
                        <a:t>정책 이행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076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보안관리 </a:t>
                      </a:r>
                      <a:r>
                        <a:rPr lang="en-US" altLang="ko-KR" sz="1000" b="0" dirty="0"/>
                        <a:t>– </a:t>
                      </a:r>
                      <a:r>
                        <a:rPr lang="ko-KR" altLang="en-US" sz="1000" b="0" dirty="0"/>
                        <a:t>악성코드 보호 대책 및 대응 절차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/>
                        <a:t>Amazon Guard</a:t>
                      </a:r>
                      <a:r>
                        <a:rPr lang="en-US" altLang="ko-KR" sz="1000" b="0" baseline="0" dirty="0"/>
                        <a:t>Duty 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계정 및 워크로드에서 악의적인 활동을 모니터링하고 상세한 보안 결과 제공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48132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보안관리 </a:t>
                      </a:r>
                      <a:r>
                        <a:rPr lang="en-US" altLang="ko-KR" sz="1000" b="0" baseline="0" dirty="0"/>
                        <a:t>– </a:t>
                      </a:r>
                      <a:r>
                        <a:rPr lang="ko-KR" altLang="en-US" sz="1000" b="0" baseline="0" dirty="0"/>
                        <a:t>최신 보안 취약점 분석 및 조치 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00" b="0" dirty="0"/>
                        <a:t>Amazon</a:t>
                      </a:r>
                      <a:r>
                        <a:rPr lang="en-US" altLang="ko-KR" sz="1000" b="0" baseline="0" dirty="0"/>
                        <a:t> Inspector 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소프트웨어 취약성 및</a:t>
                      </a:r>
                      <a:r>
                        <a:rPr lang="ko-KR" altLang="en-US" sz="1000" b="0" baseline="0" dirty="0"/>
                        <a:t> 네트워크 노출 등에 대해  자동화된 취약점 관리 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15808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보안관리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–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이상행위 발생 시 신속한 분석 및 점검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Amazon</a:t>
                      </a:r>
                      <a:r>
                        <a:rPr lang="en-US" altLang="ko-KR" sz="1000" b="0" baseline="0" dirty="0"/>
                        <a:t> Detective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잠재적인 보안 문제나 의심스러운 활동의 근본원인을 빠르게 분석 조사 및 식별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4769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로그 </a:t>
                      </a:r>
                      <a:r>
                        <a:rPr lang="en-US" altLang="ko-KR" sz="1000" b="0" dirty="0"/>
                        <a:t>/ </a:t>
                      </a:r>
                      <a:r>
                        <a:rPr lang="ko-KR" altLang="en-US" sz="1000" b="0" dirty="0" err="1"/>
                        <a:t>추적감사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– </a:t>
                      </a:r>
                      <a:r>
                        <a:rPr lang="ko-KR" altLang="en-US" sz="1000" b="0" dirty="0"/>
                        <a:t>정보시스템 이상징후 인지를 위한 모니터링 절차 이행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Amazon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err="1">
                          <a:solidFill>
                            <a:schemeClr val="tx1"/>
                          </a:solidFill>
                        </a:rPr>
                        <a:t>CloudWatch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AWS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리소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스 내 자원과 애플리케이션에 대한 로그 수집 및 모니터링 관리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71141"/>
                  </a:ext>
                </a:extLst>
              </a:tr>
              <a:tr h="511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보안관리 </a:t>
                      </a:r>
                      <a:r>
                        <a:rPr lang="en-US" altLang="ko-KR" sz="1000" b="0" dirty="0"/>
                        <a:t>– </a:t>
                      </a:r>
                      <a:r>
                        <a:rPr lang="ko-KR" altLang="en-US" sz="1000" b="0" dirty="0"/>
                        <a:t>악성코드 보호 대책 및 대응 절차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/>
                        <a:t>Amazon SNS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계정 및 워크로드에서 악의적인 활동을 모니터링하고 상세한 보안 결과 제공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82139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4310326" y="2006252"/>
            <a:ext cx="72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34508" y="1636920"/>
            <a:ext cx="335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사용자 외 보안 적용 사항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(2/2)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328366" y="1794440"/>
            <a:ext cx="1171637" cy="180213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적용영역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14103" y="3125569"/>
            <a:ext cx="3215095" cy="468630"/>
          </a:xfrm>
          <a:prstGeom prst="rect">
            <a:avLst/>
          </a:prstGeom>
          <a:noFill/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사용자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14103" y="3667704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Network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14103" y="4212323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14103" y="4756942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④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Application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14103" y="5301561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4103" y="5846180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⑥ 관리 콘솔</a:t>
            </a:r>
          </a:p>
        </p:txBody>
      </p:sp>
      <p:sp>
        <p:nvSpPr>
          <p:cNvPr id="45" name="양쪽 모서리가 잘린 사각형 26">
            <a:extLst>
              <a:ext uri="{FF2B5EF4-FFF2-40B4-BE49-F238E27FC236}">
                <a16:creationId xmlns:a16="http://schemas.microsoft.com/office/drawing/2014/main" id="{7713BCE2-67C5-461B-9A98-26D18FF0EC9E}"/>
              </a:ext>
            </a:extLst>
          </p:cNvPr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1. Cloud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보안 아키텍처 개요</a:t>
            </a:r>
          </a:p>
        </p:txBody>
      </p:sp>
      <p:sp>
        <p:nvSpPr>
          <p:cNvPr id="46" name="양쪽 모서리가 잘린 사각형 33">
            <a:extLst>
              <a:ext uri="{FF2B5EF4-FFF2-40B4-BE49-F238E27FC236}">
                <a16:creationId xmlns:a16="http://schemas.microsoft.com/office/drawing/2014/main" id="{BD90D61E-DF3F-4BAB-8264-C42EEFC1827F}"/>
              </a:ext>
            </a:extLst>
          </p:cNvPr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2.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개념적 보안 아키텍처</a:t>
            </a:r>
          </a:p>
        </p:txBody>
      </p:sp>
      <p:sp>
        <p:nvSpPr>
          <p:cNvPr id="47" name="양쪽 모서리가 잘린 사각형 35">
            <a:extLst>
              <a:ext uri="{FF2B5EF4-FFF2-40B4-BE49-F238E27FC236}">
                <a16:creationId xmlns:a16="http://schemas.microsoft.com/office/drawing/2014/main" id="{B2CD856B-AE06-4D2D-8AB2-B02D7F08CD3E}"/>
              </a:ext>
            </a:extLst>
          </p:cNvPr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rgbClr val="4F81BD">
              <a:lumMod val="50000"/>
            </a:srgbClr>
          </a:solidFill>
          <a:ln w="25400" cap="flat" cmpd="sng" algn="ctr">
            <a:solidFill>
              <a:srgbClr val="4F81B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3.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논리적 보안 아키텍처</a:t>
            </a:r>
          </a:p>
        </p:txBody>
      </p:sp>
      <p:sp>
        <p:nvSpPr>
          <p:cNvPr id="48" name="양쪽 모서리가 잘린 사각형 36">
            <a:extLst>
              <a:ext uri="{FF2B5EF4-FFF2-40B4-BE49-F238E27FC236}">
                <a16:creationId xmlns:a16="http://schemas.microsoft.com/office/drawing/2014/main" id="{7D4AC54A-FC30-4FC3-8CEE-519917F76A1B}"/>
              </a:ext>
            </a:extLst>
          </p:cNvPr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4.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물리적 보안 아키텍처 구현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22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/>
          <p:cNvGraphicFramePr>
            <a:graphicFrameLocks noGrp="1"/>
          </p:cNvGraphicFramePr>
          <p:nvPr/>
        </p:nvGraphicFramePr>
        <p:xfrm>
          <a:off x="714103" y="2127452"/>
          <a:ext cx="3215095" cy="92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095">
                  <a:extLst>
                    <a:ext uri="{9D8B030D-6E8A-4147-A177-3AD203B41FA5}">
                      <a16:colId xmlns:a16="http://schemas.microsoft.com/office/drawing/2014/main" val="565899410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Cloud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구성요소 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63162"/>
                  </a:ext>
                </a:extLst>
              </a:tr>
              <a:tr h="52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Interface 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82949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논리적 아키텍처 설계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3.1.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보안서비스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솔루션 적용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569326"/>
              </p:ext>
            </p:extLst>
          </p:nvPr>
        </p:nvGraphicFramePr>
        <p:xfrm>
          <a:off x="4240530" y="2135306"/>
          <a:ext cx="7259473" cy="3751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109">
                  <a:extLst>
                    <a:ext uri="{9D8B030D-6E8A-4147-A177-3AD203B41FA5}">
                      <a16:colId xmlns:a16="http://schemas.microsoft.com/office/drawing/2014/main" val="3422051253"/>
                    </a:ext>
                  </a:extLst>
                </a:gridCol>
                <a:gridCol w="2918176">
                  <a:extLst>
                    <a:ext uri="{9D8B030D-6E8A-4147-A177-3AD203B41FA5}">
                      <a16:colId xmlns:a16="http://schemas.microsoft.com/office/drawing/2014/main" val="3399277171"/>
                    </a:ext>
                  </a:extLst>
                </a:gridCol>
                <a:gridCol w="2086188">
                  <a:extLst>
                    <a:ext uri="{9D8B030D-6E8A-4147-A177-3AD203B41FA5}">
                      <a16:colId xmlns:a16="http://schemas.microsoft.com/office/drawing/2014/main" val="275081106"/>
                    </a:ext>
                  </a:extLst>
                </a:gridCol>
              </a:tblGrid>
              <a:tr h="398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보안 서비스</a:t>
                      </a:r>
                      <a:r>
                        <a:rPr lang="en-US" altLang="ko-KR" sz="1400" dirty="0">
                          <a:latin typeface="+mn-lt"/>
                        </a:rPr>
                        <a:t>·</a:t>
                      </a:r>
                      <a:r>
                        <a:rPr lang="ko-KR" altLang="en-US" sz="1400" dirty="0">
                          <a:latin typeface="+mn-lt"/>
                        </a:rPr>
                        <a:t>기술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서비스</a:t>
                      </a:r>
                      <a:r>
                        <a:rPr lang="en-US" altLang="ko-KR" sz="1400" dirty="0">
                          <a:latin typeface="+mn-lt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</a:rPr>
                        <a:t>솔루션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85003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 관리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/>
                        <a:t>응용프로그램 세션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00" b="0" dirty="0"/>
                        <a:t>AWS Single Sign-On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일정 </a:t>
                      </a:r>
                      <a:r>
                        <a:rPr lang="ko-KR" altLang="en-US" sz="1000" b="0" dirty="0" smtClean="0"/>
                        <a:t>시간 동안 </a:t>
                      </a:r>
                      <a:r>
                        <a:rPr lang="ko-KR" altLang="en-US" sz="1000" b="0" dirty="0"/>
                        <a:t>입력이 없는 세션은 자동 차단하고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동일 사용자의 동시 세션 수를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076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보안 관리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망분리 대상자 식별 및 적용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AWS Client VPN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망분리 대상자를 식별하여 안전한 방식으로 망 분리를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48132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접근 통제 </a:t>
                      </a:r>
                      <a:r>
                        <a:rPr lang="en-US" altLang="ko-KR" sz="1000" b="0" dirty="0"/>
                        <a:t>- </a:t>
                      </a:r>
                      <a:r>
                        <a:rPr lang="ko-KR" altLang="en-US" sz="1000" b="0" dirty="0" smtClean="0"/>
                        <a:t>개인정보 </a:t>
                      </a:r>
                      <a:r>
                        <a:rPr lang="ko-KR" altLang="en-US" sz="1000" b="0" dirty="0"/>
                        <a:t>및 중요정보에 대한 비인가 사용자 접근 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/>
                        <a:t>AWS IAM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사용자 계정 및 접근권한 생성</a:t>
                      </a:r>
                      <a:r>
                        <a:rPr lang="en-US" altLang="ko-KR" sz="1000" b="0" dirty="0"/>
                        <a:t>‧</a:t>
                      </a:r>
                      <a:r>
                        <a:rPr lang="ko-KR" altLang="en-US" sz="1000" b="0" dirty="0"/>
                        <a:t>등록</a:t>
                      </a:r>
                      <a:r>
                        <a:rPr lang="en-US" altLang="ko-KR" sz="1000" b="0" dirty="0"/>
                        <a:t>‧</a:t>
                      </a:r>
                      <a:r>
                        <a:rPr lang="ko-KR" altLang="en-US" sz="1000" b="0" dirty="0"/>
                        <a:t>변경 시 접근권한 분류 체계에 따라 필요한 최소한의 권한만을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15808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보안관리</a:t>
                      </a:r>
                      <a:r>
                        <a:rPr lang="en-US" altLang="ko-KR" sz="1000" b="0" baseline="0" dirty="0"/>
                        <a:t> – </a:t>
                      </a:r>
                      <a:r>
                        <a:rPr lang="ko-KR" altLang="en-US" sz="1000" b="0" baseline="0" dirty="0"/>
                        <a:t>공개서버 </a:t>
                      </a:r>
                      <a:r>
                        <a:rPr lang="en-US" altLang="ko-KR" sz="1000" b="0" baseline="0" dirty="0"/>
                        <a:t>DMZ </a:t>
                      </a:r>
                      <a:r>
                        <a:rPr lang="ko-KR" altLang="en-US" sz="1000" b="0" baseline="0" dirty="0"/>
                        <a:t>설치 및 보안시스템 보호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WAF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공개 및 네트워크 위협 보호</a:t>
                      </a:r>
                      <a:r>
                        <a:rPr lang="ko-KR" altLang="en-US" sz="1000" b="0" baseline="0" dirty="0"/>
                        <a:t> 기능 및 관리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47696"/>
                  </a:ext>
                </a:extLst>
              </a:tr>
              <a:tr h="50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개인정보보호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개인정보시스템 법률 준수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Config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/>
                        <a:t>AWS </a:t>
                      </a:r>
                      <a:r>
                        <a:rPr lang="ko-KR" altLang="en-US" sz="1000" b="0" dirty="0"/>
                        <a:t>리소스 구성</a:t>
                      </a:r>
                      <a:r>
                        <a:rPr lang="ko-KR" altLang="en-US" sz="1000" b="0" baseline="0" dirty="0"/>
                        <a:t> 및 내부 지침 구성 기준으로 전반적인 규정 준수 여부 확인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71141"/>
                  </a:ext>
                </a:extLst>
              </a:tr>
              <a:tr h="511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보안관리 </a:t>
                      </a:r>
                      <a:r>
                        <a:rPr lang="en-US" altLang="ko-KR" sz="1000" b="0" dirty="0"/>
                        <a:t>– </a:t>
                      </a:r>
                      <a:r>
                        <a:rPr lang="ko-KR" altLang="en-US" sz="1000" b="0" dirty="0"/>
                        <a:t>악성코드 보호 대책 및 대응 절차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/>
                        <a:t>Amazon Guard</a:t>
                      </a:r>
                      <a:r>
                        <a:rPr lang="en-US" altLang="ko-KR" sz="1000" b="0" baseline="0" dirty="0"/>
                        <a:t>Duty 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/>
                        <a:t>AWS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계정 및 워크로드에서 악의적인 활동을 모니터링하고 상세한 보안 결과 제공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82139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4310326" y="2006252"/>
            <a:ext cx="72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15841" y="1636920"/>
            <a:ext cx="318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전체 보안 적용 사항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328366" y="1794440"/>
            <a:ext cx="1171637" cy="180213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적용영역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14103" y="3125569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사용자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14103" y="3667704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Network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14103" y="4212323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14103" y="4756942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④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Application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4103" y="5301561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Database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14103" y="5846180"/>
            <a:ext cx="3215095" cy="468630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⑥ 관리 콘솔</a:t>
            </a:r>
          </a:p>
        </p:txBody>
      </p:sp>
      <p:sp>
        <p:nvSpPr>
          <p:cNvPr id="46" name="양쪽 모서리가 잘린 사각형 26">
            <a:extLst>
              <a:ext uri="{FF2B5EF4-FFF2-40B4-BE49-F238E27FC236}">
                <a16:creationId xmlns:a16="http://schemas.microsoft.com/office/drawing/2014/main" id="{8B883D85-0737-4F58-A4CA-7E699587745C}"/>
              </a:ext>
            </a:extLst>
          </p:cNvPr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1. Cloud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보안 아키텍처 개요</a:t>
            </a:r>
          </a:p>
        </p:txBody>
      </p:sp>
      <p:sp>
        <p:nvSpPr>
          <p:cNvPr id="47" name="양쪽 모서리가 잘린 사각형 33">
            <a:extLst>
              <a:ext uri="{FF2B5EF4-FFF2-40B4-BE49-F238E27FC236}">
                <a16:creationId xmlns:a16="http://schemas.microsoft.com/office/drawing/2014/main" id="{4F437BC0-7D79-476C-8278-72DA63AB7B60}"/>
              </a:ext>
            </a:extLst>
          </p:cNvPr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2.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개념적 보안 아키텍처</a:t>
            </a:r>
          </a:p>
        </p:txBody>
      </p:sp>
      <p:sp>
        <p:nvSpPr>
          <p:cNvPr id="48" name="양쪽 모서리가 잘린 사각형 35">
            <a:extLst>
              <a:ext uri="{FF2B5EF4-FFF2-40B4-BE49-F238E27FC236}">
                <a16:creationId xmlns:a16="http://schemas.microsoft.com/office/drawing/2014/main" id="{1D8DE7DF-16C6-4F7D-AD40-ECFCF3313A85}"/>
              </a:ext>
            </a:extLst>
          </p:cNvPr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rgbClr val="4F81BD">
              <a:lumMod val="50000"/>
            </a:srgbClr>
          </a:solidFill>
          <a:ln w="25400" cap="flat" cmpd="sng" algn="ctr">
            <a:solidFill>
              <a:srgbClr val="4F81B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3.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논리적 보안 아키텍처</a:t>
            </a:r>
          </a:p>
        </p:txBody>
      </p:sp>
      <p:sp>
        <p:nvSpPr>
          <p:cNvPr id="49" name="양쪽 모서리가 잘린 사각형 36">
            <a:extLst>
              <a:ext uri="{FF2B5EF4-FFF2-40B4-BE49-F238E27FC236}">
                <a16:creationId xmlns:a16="http://schemas.microsoft.com/office/drawing/2014/main" id="{04801069-BD3B-4CBA-BF08-BE42D110E3FF}"/>
              </a:ext>
            </a:extLst>
          </p:cNvPr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4.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물리적 보안 아키텍처 구현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91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3A01713-0090-48DB-B025-84604D11A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966" y="2633360"/>
            <a:ext cx="4264409" cy="37826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2980B-0F27-4581-937A-72D3CDC8A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22" y="2633359"/>
            <a:ext cx="6532544" cy="37826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3" name="양쪽 모서리가 잘린 사각형 12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14" name="양쪽 모서리가 잘린 사각형 13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개념적 보안 아키텍처</a:t>
            </a:r>
          </a:p>
        </p:txBody>
      </p:sp>
      <p:sp>
        <p:nvSpPr>
          <p:cNvPr id="15" name="양쪽 모서리가 잘린 사각형 14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16" name="양쪽 모서리가 잘린 사각형 15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30FB2-F60D-4E76-A9CA-D6F651A26518}"/>
              </a:ext>
            </a:extLst>
          </p:cNvPr>
          <p:cNvSpPr txBox="1"/>
          <p:nvPr/>
        </p:nvSpPr>
        <p:spPr>
          <a:xfrm>
            <a:off x="475860" y="976074"/>
            <a:ext cx="53153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4.1. 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보안 아키텍처 구성도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9AC46E0-5051-48E3-9A50-12C4FDCFF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587126"/>
              </p:ext>
            </p:extLst>
          </p:nvPr>
        </p:nvGraphicFramePr>
        <p:xfrm>
          <a:off x="592422" y="1482348"/>
          <a:ext cx="10796953" cy="4851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6953">
                  <a:extLst>
                    <a:ext uri="{9D8B030D-6E8A-4147-A177-3AD203B41FA5}">
                      <a16:colId xmlns:a16="http://schemas.microsoft.com/office/drawing/2014/main" val="179651679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물리적 보안 아키텍처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88210"/>
                  </a:ext>
                </a:extLst>
              </a:tr>
              <a:tr h="629353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Document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활용하여 인프라 환경 구축</a:t>
                      </a:r>
                      <a:endParaRPr lang="en-US" altLang="ko-KR" sz="14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 아키텍처를 기반으로 물리적 보안 아키텍처 구현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08792"/>
                  </a:ext>
                </a:extLst>
              </a:tr>
              <a:tr h="3737957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362931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406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411974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391313"/>
              </p:ext>
            </p:extLst>
          </p:nvPr>
        </p:nvGraphicFramePr>
        <p:xfrm>
          <a:off x="122399" y="1591200"/>
          <a:ext cx="11971907" cy="419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191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788762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985954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37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Sec315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37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단말기 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37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 네트워크를 통하여 원격으로 정보시스템을 운영하는 경우 특정 단말에 한해서만 접근통제 하고 있는가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437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3364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108631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2086180" y="5008835"/>
            <a:ext cx="201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Client VPN</a:t>
            </a:r>
            <a:endParaRPr lang="ko-KR" altLang="en-US" sz="1600" b="1" dirty="0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A7F0FB2F-AF44-CA42-B1F3-654C6E7D0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712256" y="424683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115A9-2E0F-4638-AD47-C8978A34E50B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7AE683-532C-4AFC-A713-68EDF468B6B9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Client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VPN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246835"/>
            <a:ext cx="5412152" cy="799242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26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616920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18" name="Graphic 23">
            <a:extLst>
              <a:ext uri="{FF2B5EF4-FFF2-40B4-BE49-F238E27FC236}">
                <a16:creationId xmlns:a16="http://schemas.microsoft.com/office/drawing/2014/main" id="{E51D7DF0-B100-3848-9343-103AD166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 bwMode="auto">
          <a:xfrm flipH="1">
            <a:off x="1234950" y="2499953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8" idx="2"/>
            <a:endCxn id="28" idx="0"/>
          </p:cNvCxnSpPr>
          <p:nvPr/>
        </p:nvCxnSpPr>
        <p:spPr>
          <a:xfrm>
            <a:off x="1469900" y="2969853"/>
            <a:ext cx="1" cy="696009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3004617" y="3205709"/>
            <a:ext cx="2780724" cy="1643213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24" name="Graphic 16">
            <a:extLst>
              <a:ext uri="{FF2B5EF4-FFF2-40B4-BE49-F238E27FC236}">
                <a16:creationId xmlns:a16="http://schemas.microsoft.com/office/drawing/2014/main" id="{E091D5A2-7670-AB46-B599-6FC0449FD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4617" y="3207297"/>
            <a:ext cx="381000" cy="381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517275" y="4604157"/>
            <a:ext cx="1905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Client VPN</a:t>
            </a:r>
            <a:endParaRPr lang="ko-KR" altLang="en-US" sz="1600" b="1" dirty="0"/>
          </a:p>
        </p:txBody>
      </p:sp>
      <p:pic>
        <p:nvPicPr>
          <p:cNvPr id="28" name="Graphic 7">
            <a:extLst>
              <a:ext uri="{FF2B5EF4-FFF2-40B4-BE49-F238E27FC236}">
                <a16:creationId xmlns:a16="http://schemas.microsoft.com/office/drawing/2014/main" id="{A7F0FB2F-AF44-CA42-B1F3-654C6E7D0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010989" y="3665862"/>
            <a:ext cx="917823" cy="9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382634" y="3588297"/>
            <a:ext cx="2104977" cy="105654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1" name="Graphic 21">
            <a:extLst>
              <a:ext uri="{FF2B5EF4-FFF2-40B4-BE49-F238E27FC236}">
                <a16:creationId xmlns:a16="http://schemas.microsoft.com/office/drawing/2014/main" id="{5259AAA2-EFC0-E14A-A9FB-856721770A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87397" y="3589885"/>
            <a:ext cx="381000" cy="381000"/>
          </a:xfrm>
          <a:prstGeom prst="rect">
            <a:avLst/>
          </a:prstGeom>
        </p:spPr>
      </p:pic>
      <p:cxnSp>
        <p:nvCxnSpPr>
          <p:cNvPr id="34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1928812" y="4116571"/>
            <a:ext cx="1453822" cy="820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276" y="2079197"/>
            <a:ext cx="4666462" cy="42294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E506E8-F325-47C2-BA5C-8DFA2AA6DC72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85805B-0071-4090-A261-BF635E5BF2E2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Client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VPN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609574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8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300896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568003590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2067430"/>
            <a:ext cx="4877343" cy="42831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956" y="2697537"/>
            <a:ext cx="5401140" cy="25674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DF5C2D-BF97-45DE-B4D9-DF54704444CF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ED053-02C7-4725-B2E7-1797A626DF3A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Client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VPN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609574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47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65717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568003590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63" y="2880976"/>
            <a:ext cx="4966738" cy="22005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635" y="2031023"/>
            <a:ext cx="4674740" cy="4255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AAF195-B758-4382-A20D-830271BBB54E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4C797C-99DC-4BE3-9421-B69B34AE2C7F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Client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VPN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609574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7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38604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568003590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0" b="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 란</a:t>
                      </a:r>
                    </a:p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94" y="3521045"/>
            <a:ext cx="5328976" cy="1191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585627-B090-4B83-9334-F81A055937B0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6FC3AD-35F0-47A4-A4F5-36467F15E1C9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Client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VPN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609574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7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175" y="587207"/>
            <a:ext cx="1776775" cy="6056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5569" y="1907598"/>
            <a:ext cx="105207" cy="2641542"/>
            <a:chOff x="6033335" y="2176190"/>
            <a:chExt cx="95238" cy="68285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666668" y="5542857"/>
              <a:ext cx="6828572" cy="95238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362667" y="1825425"/>
            <a:ext cx="487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2667" y="2335301"/>
            <a:ext cx="487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보안 아키텍처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2667" y="3734764"/>
            <a:ext cx="487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11573" y="2766060"/>
            <a:ext cx="41515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2.1. Framework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11572" y="3060652"/>
            <a:ext cx="41515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2.2. STRM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62667" y="4304022"/>
            <a:ext cx="487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573" y="4749635"/>
            <a:ext cx="41515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4.1.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보안 아키텍처 구성도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11572" y="5134227"/>
            <a:ext cx="41515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4.2.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014770" y="1918006"/>
            <a:ext cx="108000" cy="10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22204" y="2449546"/>
            <a:ext cx="108000" cy="10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022204" y="3841487"/>
            <a:ext cx="108000" cy="10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14776" y="4427027"/>
            <a:ext cx="108000" cy="10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4EF4ED-EE86-4ED3-813D-DD93C1207FF3}"/>
              </a:ext>
            </a:extLst>
          </p:cNvPr>
          <p:cNvSpPr txBox="1"/>
          <p:nvPr/>
        </p:nvSpPr>
        <p:spPr>
          <a:xfrm>
            <a:off x="1611572" y="3362435"/>
            <a:ext cx="41515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2.3. Cloud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보안 아키텍처 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07447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97812"/>
              </p:ext>
            </p:extLst>
          </p:nvPr>
        </p:nvGraphicFramePr>
        <p:xfrm>
          <a:off x="123093" y="1582647"/>
          <a:ext cx="11971214" cy="4739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122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788485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985607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372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Sec302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372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영역 분리 및 통제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45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그룹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 자산의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중요도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법적 요구사항에 따라 네트워크 영역을 물리적 또는 논리적으로 분리하고 통제하고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6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 이행여부 점검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보호조치 등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3721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350281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5" name="Graphic 6">
            <a:extLst>
              <a:ext uri="{FF2B5EF4-FFF2-40B4-BE49-F238E27FC236}">
                <a16:creationId xmlns:a16="http://schemas.microsoft.com/office/drawing/2014/main" id="{A3B35E6A-B250-C251-0B3A-DB7D300E3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803" y="464961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2147727" y="5411619"/>
            <a:ext cx="201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VPC</a:t>
            </a:r>
            <a:endParaRPr lang="ko-KR" altLang="en-US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1BC47-EA11-43CE-8598-831F60D027DA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4C623F-29DE-4A28-BAA8-DE928832B068}"/>
              </a:ext>
            </a:extLst>
          </p:cNvPr>
          <p:cNvSpPr txBox="1"/>
          <p:nvPr/>
        </p:nvSpPr>
        <p:spPr>
          <a:xfrm>
            <a:off x="475827" y="885270"/>
            <a:ext cx="4852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-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Amazon VPC (1/4)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743581"/>
            <a:ext cx="5410800" cy="835092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69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1940137" y="3928696"/>
            <a:ext cx="2364668" cy="155770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934668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9" name="Graphic 6">
            <a:extLst>
              <a:ext uri="{FF2B5EF4-FFF2-40B4-BE49-F238E27FC236}">
                <a16:creationId xmlns:a16="http://schemas.microsoft.com/office/drawing/2014/main" id="{54247BEA-080C-101A-7D85-6880A584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688" y="22838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E611C5-CB1A-972E-C3ED-FB854D2F58B4}"/>
              </a:ext>
            </a:extLst>
          </p:cNvPr>
          <p:cNvSpPr txBox="1"/>
          <p:nvPr/>
        </p:nvSpPr>
        <p:spPr>
          <a:xfrm>
            <a:off x="2213612" y="3045801"/>
            <a:ext cx="201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VPC</a:t>
            </a:r>
            <a:endParaRPr lang="ko-KR" altLang="en-US" sz="1600" b="1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CB3CBF98-C2BB-AD91-99D3-7572E8064E7D}"/>
              </a:ext>
            </a:extLst>
          </p:cNvPr>
          <p:cNvSpPr/>
          <p:nvPr/>
        </p:nvSpPr>
        <p:spPr>
          <a:xfrm>
            <a:off x="1495941" y="3546108"/>
            <a:ext cx="3266064" cy="215998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2" name="Graphic 16">
            <a:extLst>
              <a:ext uri="{FF2B5EF4-FFF2-40B4-BE49-F238E27FC236}">
                <a16:creationId xmlns:a16="http://schemas.microsoft.com/office/drawing/2014/main" id="{B198DF19-773A-AB87-3E40-D74C13B79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5941" y="3547696"/>
            <a:ext cx="381000" cy="381000"/>
          </a:xfrm>
          <a:prstGeom prst="rect">
            <a:avLst/>
          </a:prstGeom>
        </p:spPr>
      </p:pic>
      <p:sp>
        <p:nvSpPr>
          <p:cNvPr id="13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2130220" y="4394249"/>
            <a:ext cx="1765300" cy="889002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pic>
        <p:nvPicPr>
          <p:cNvPr id="14" name="Graphic 41">
            <a:extLst>
              <a:ext uri="{FF2B5EF4-FFF2-40B4-BE49-F238E27FC236}">
                <a16:creationId xmlns:a16="http://schemas.microsoft.com/office/drawing/2014/main" id="{3ED30090-964F-E044-A541-A782E908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605" y="393704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19">
            <a:extLst>
              <a:ext uri="{FF2B5EF4-FFF2-40B4-BE49-F238E27FC236}">
                <a16:creationId xmlns:a16="http://schemas.microsoft.com/office/drawing/2014/main" id="{C5004A7F-07D4-7644-BBA1-793B679928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0772" y="3930284"/>
            <a:ext cx="381000" cy="381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342" y="2062337"/>
            <a:ext cx="4785069" cy="41168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AE699D-DB69-47E0-AD7A-72B1CCE8B856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55881C-E95B-45FE-8411-BB8D9DA6A5F5}"/>
              </a:ext>
            </a:extLst>
          </p:cNvPr>
          <p:cNvSpPr txBox="1"/>
          <p:nvPr/>
        </p:nvSpPr>
        <p:spPr>
          <a:xfrm>
            <a:off x="475827" y="885270"/>
            <a:ext cx="4852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-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Amazon VPC (2/4)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219117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45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760138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562003901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84" y="2220672"/>
            <a:ext cx="5532019" cy="35211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447" y="2150334"/>
            <a:ext cx="5000045" cy="40923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F7ADF5-F291-4B94-920C-7190734AB0EC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536574-9382-43A4-80B5-EC8357327C06}"/>
              </a:ext>
            </a:extLst>
          </p:cNvPr>
          <p:cNvSpPr txBox="1"/>
          <p:nvPr/>
        </p:nvSpPr>
        <p:spPr>
          <a:xfrm>
            <a:off x="475827" y="885270"/>
            <a:ext cx="4852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-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Amazon VPC (3/4)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219117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36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699312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562003901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0" b="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 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6" y="2039170"/>
            <a:ext cx="4645035" cy="4244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3D1051-3FDC-415E-AFF4-5555C9448D02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1D4B3-66FD-4314-AF8C-2C8E06E8ED06}"/>
              </a:ext>
            </a:extLst>
          </p:cNvPr>
          <p:cNvSpPr txBox="1"/>
          <p:nvPr/>
        </p:nvSpPr>
        <p:spPr>
          <a:xfrm>
            <a:off x="475827" y="885270"/>
            <a:ext cx="4852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-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Amazon VPC (4/4)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219117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8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773761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027941"/>
              </p:ext>
            </p:extLst>
          </p:nvPr>
        </p:nvGraphicFramePr>
        <p:xfrm>
          <a:off x="419140" y="1591406"/>
          <a:ext cx="11675166" cy="4783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24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Sec301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24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비인가 사용자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32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네트워크에 접근할 수 있는 모든 경로를 식별하고 접근통제 정책에 따라 내부 네트워크는 인가된 사용자만이 접근할 수 있도록 통제하고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852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정보통신망의 안정성 확보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 침해행위 등의 금지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 이행여부 점검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보호조치 등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246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224038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13671" y="5525917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Network Firewall</a:t>
            </a:r>
            <a:endParaRPr lang="ko-KR" altLang="en-US" sz="1600" b="1" dirty="0"/>
          </a:p>
        </p:txBody>
      </p:sp>
      <p:pic>
        <p:nvPicPr>
          <p:cNvPr id="7" name="Graphic 20">
            <a:extLst>
              <a:ext uri="{FF2B5EF4-FFF2-40B4-BE49-F238E27FC236}">
                <a16:creationId xmlns:a16="http://schemas.microsoft.com/office/drawing/2014/main" id="{732CAD74-2552-F036-5B26-B65C7AEF2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8439" y="4763917"/>
            <a:ext cx="762000" cy="76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908F5E-8F5B-4E7A-8325-333366CF4FC0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36DEC1-76B8-4DA0-A1A4-4767242DA4B5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Network Firewall (1/4)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342" y="4658409"/>
            <a:ext cx="5410800" cy="1327834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09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030524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03" y="2640527"/>
            <a:ext cx="5581185" cy="2766742"/>
          </a:xfrm>
          <a:prstGeom prst="rect">
            <a:avLst/>
          </a:prstGeom>
        </p:spPr>
      </p:pic>
      <p:sp>
        <p:nvSpPr>
          <p:cNvPr id="6" name="TextBox 11">
            <a:extLst>
              <a:ext uri="{FF2B5EF4-FFF2-40B4-BE49-F238E27FC236}">
                <a16:creationId xmlns:a16="http://schemas.microsoft.com/office/drawing/2014/main" id="{9F10FCAD-62F6-EF4D-B490-683D2FF31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479" y="5788269"/>
            <a:ext cx="22923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Network Firewall</a:t>
            </a:r>
          </a:p>
        </p:txBody>
      </p:sp>
      <p:pic>
        <p:nvPicPr>
          <p:cNvPr id="7" name="Graphic 20">
            <a:extLst>
              <a:ext uri="{FF2B5EF4-FFF2-40B4-BE49-F238E27FC236}">
                <a16:creationId xmlns:a16="http://schemas.microsoft.com/office/drawing/2014/main" id="{0E94C909-26E0-EB4E-B3BD-BEF519201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5101" y="5026269"/>
            <a:ext cx="762000" cy="762000"/>
          </a:xfrm>
          <a:prstGeom prst="rect">
            <a:avLst/>
          </a:prstGeom>
        </p:spPr>
      </p:pic>
      <p:sp>
        <p:nvSpPr>
          <p:cNvPr id="8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2973899" y="2879915"/>
            <a:ext cx="3137614" cy="290835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9" name="Graphic 19">
            <a:extLst>
              <a:ext uri="{FF2B5EF4-FFF2-40B4-BE49-F238E27FC236}">
                <a16:creationId xmlns:a16="http://schemas.microsoft.com/office/drawing/2014/main" id="{C5004A7F-07D4-7644-BBA1-793B679928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4534" y="2881503"/>
            <a:ext cx="381000" cy="381000"/>
          </a:xfrm>
          <a:prstGeom prst="rect">
            <a:avLst/>
          </a:prstGeom>
        </p:spPr>
      </p:pic>
      <p:pic>
        <p:nvPicPr>
          <p:cNvPr id="10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1165407" y="34073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352366DE-5EAB-5E48-B925-24641313F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870" y="4167770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Load Balancing</a:t>
            </a:r>
          </a:p>
        </p:txBody>
      </p:sp>
      <p:pic>
        <p:nvPicPr>
          <p:cNvPr id="12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71" y="2358158"/>
            <a:ext cx="466112" cy="46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162" y="3834651"/>
            <a:ext cx="722810" cy="722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36FEB6A7-BBBF-BF4E-B09F-F70950BA7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5750" y="4598238"/>
            <a:ext cx="2349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Compute Cloud (Amazon EC2)</a:t>
            </a:r>
          </a:p>
        </p:txBody>
      </p:sp>
      <p:cxnSp>
        <p:nvCxnSpPr>
          <p:cNvPr id="15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 flipH="1">
            <a:off x="1546407" y="2824270"/>
            <a:ext cx="2720" cy="58308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1937101" y="4334092"/>
            <a:ext cx="1036798" cy="1073177"/>
          </a:xfrm>
          <a:prstGeom prst="bentConnector3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>
            <a:off x="1546407" y="4169358"/>
            <a:ext cx="9694" cy="85691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3242641" y="3407359"/>
            <a:ext cx="2853106" cy="1999910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725189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DA6E9A3-B426-45DF-8440-33BD0AFE17BC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CB7EBD-B898-40D0-B8A9-84EA3BB07720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Network Firewall (2/4)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87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877509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629767158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942" y="3285032"/>
            <a:ext cx="5569208" cy="19639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6" y="2555270"/>
            <a:ext cx="5725291" cy="293113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803794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8A18169-C36E-487A-A25C-EA2647E063B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1905C9-B17C-42E9-B6D0-8035054B4EAE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Network Firewall (3/4)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54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208917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629767158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545" y="2721706"/>
            <a:ext cx="5603562" cy="27695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21" y="2721706"/>
            <a:ext cx="5654789" cy="246873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532357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D761376-9AC9-464D-A071-BF76ABF3D462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58A79-09E4-4F01-B0FC-3252D9FBC112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Network Firewall (4/4)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43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865133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07806"/>
              </p:ext>
            </p:extLst>
          </p:nvPr>
        </p:nvGraphicFramePr>
        <p:xfrm>
          <a:off x="419140" y="1591406"/>
          <a:ext cx="11675166" cy="4800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370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Sec603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370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정보시스템의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관리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87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정보시스템의 장애를 인지하고 탐지 및 관리를 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682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 조치에 관한 특례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접속기록의 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변조 방지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접속기록의 보관 및 점검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3701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319397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99483" y="5552288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GuardDuty</a:t>
            </a:r>
            <a:endParaRPr lang="ko-KR" altLang="en-US" sz="1600" b="1" dirty="0"/>
          </a:p>
        </p:txBody>
      </p:sp>
      <p:pic>
        <p:nvPicPr>
          <p:cNvPr id="8" name="Graphic 19">
            <a:extLst>
              <a:ext uri="{FF2B5EF4-FFF2-40B4-BE49-F238E27FC236}">
                <a16:creationId xmlns:a16="http://schemas.microsoft.com/office/drawing/2014/main" id="{946E6766-DAA9-4C2E-8CB7-AC203ED0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7902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0F98A0-1870-4643-9AFE-95921974F51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2D54E-B1D7-4A3E-B656-2651B43D3F97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GuardDuty (1/3)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930965"/>
            <a:ext cx="5410800" cy="755921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98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199720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929319" y="4365330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GuardDuty</a:t>
            </a:r>
            <a:endParaRPr lang="ko-KR" altLang="en-US" sz="1600" b="1" dirty="0"/>
          </a:p>
        </p:txBody>
      </p:sp>
      <p:pic>
        <p:nvPicPr>
          <p:cNvPr id="8" name="Graphic 19">
            <a:extLst>
              <a:ext uri="{FF2B5EF4-FFF2-40B4-BE49-F238E27FC236}">
                <a16:creationId xmlns:a16="http://schemas.microsoft.com/office/drawing/2014/main" id="{946E6766-DAA9-4C2E-8CB7-AC203ED0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275" y="360333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1839901" y="3064056"/>
            <a:ext cx="3184525" cy="2193741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458902" y="2681955"/>
            <a:ext cx="3820746" cy="28308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1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58902" y="2681955"/>
            <a:ext cx="381000" cy="381000"/>
          </a:xfrm>
          <a:prstGeom prst="rect">
            <a:avLst/>
          </a:prstGeom>
        </p:spPr>
      </p:pic>
      <p:pic>
        <p:nvPicPr>
          <p:cNvPr id="12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9425" y="3057564"/>
            <a:ext cx="381000" cy="381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410" y="2800008"/>
            <a:ext cx="5683030" cy="2457789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184246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4742E70-B0D1-4766-B6FB-0EA76940F9B3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19231D-A5C0-4751-8D84-34A2E33B40AD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GuardDuty (2/3)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40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6" name="양쪽 모서리가 잘린 사각형 5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rgbClr val="254061"/>
          </a:solidFill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17" name="양쪽 모서리가 잘린 사각형 16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개념적 보안 아키텍처</a:t>
            </a:r>
          </a:p>
        </p:txBody>
      </p:sp>
      <p:sp>
        <p:nvSpPr>
          <p:cNvPr id="18" name="양쪽 모서리가 잘린 사각형 17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19" name="양쪽 모서리가 잘린 사각형 18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001624"/>
              </p:ext>
            </p:extLst>
          </p:nvPr>
        </p:nvGraphicFramePr>
        <p:xfrm>
          <a:off x="1050587" y="1583323"/>
          <a:ext cx="1008758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149">
                  <a:extLst>
                    <a:ext uri="{9D8B030D-6E8A-4147-A177-3AD203B41FA5}">
                      <a16:colId xmlns:a16="http://schemas.microsoft.com/office/drawing/2014/main" val="1107226597"/>
                    </a:ext>
                  </a:extLst>
                </a:gridCol>
                <a:gridCol w="8628434">
                  <a:extLst>
                    <a:ext uri="{9D8B030D-6E8A-4147-A177-3AD203B41FA5}">
                      <a16:colId xmlns:a16="http://schemas.microsoft.com/office/drawing/2014/main" val="169024610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7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헬스 서비스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Cloud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아키텍처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29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 기술 아키텍처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AWS Cloud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아키텍처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5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Cloud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개념적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물리적 기술 보안 아키텍처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61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담당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쉴더스 루키즈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3046657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91674"/>
              </p:ext>
            </p:extLst>
          </p:nvPr>
        </p:nvGraphicFramePr>
        <p:xfrm>
          <a:off x="1050587" y="3899388"/>
          <a:ext cx="100875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877">
                  <a:extLst>
                    <a:ext uri="{9D8B030D-6E8A-4147-A177-3AD203B41FA5}">
                      <a16:colId xmlns:a16="http://schemas.microsoft.com/office/drawing/2014/main" val="1107226597"/>
                    </a:ext>
                  </a:extLst>
                </a:gridCol>
                <a:gridCol w="2140085">
                  <a:extLst>
                    <a:ext uri="{9D8B030D-6E8A-4147-A177-3AD203B41FA5}">
                      <a16:colId xmlns:a16="http://schemas.microsoft.com/office/drawing/2014/main" val="1690246106"/>
                    </a:ext>
                  </a:extLst>
                </a:gridCol>
                <a:gridCol w="6478622">
                  <a:extLst>
                    <a:ext uri="{9D8B030D-6E8A-4147-A177-3AD203B41FA5}">
                      <a16:colId xmlns:a16="http://schemas.microsoft.com/office/drawing/2014/main" val="127003044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3770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6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 아키텍처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TRM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Native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서비스 매핑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보호 대상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대책 정의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2910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물리적 수준 아키텍처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Native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보안서비스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5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 문서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CSP(Cloud Service Provider)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 문서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https://docs.aws.amazon.com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561743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408363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298" y="2617963"/>
            <a:ext cx="5696796" cy="272659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94" y="2183808"/>
            <a:ext cx="5501597" cy="4095944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138059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9C09460-F88D-4FEA-B3B9-895B85B763B3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41EA03-082E-4D13-9812-060A5C8FB4B5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GuardDuty (3/3)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23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093656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189121"/>
              </p:ext>
            </p:extLst>
          </p:nvPr>
        </p:nvGraphicFramePr>
        <p:xfrm>
          <a:off x="419140" y="1591406"/>
          <a:ext cx="11675166" cy="48269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04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Sec401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04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및 주요정보에 대한 암호화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599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암호정책에 따라 개인정보 및 중요 정보의 저장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전송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전달 시 암호화를 수행하고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10118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기술적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정보통신망의 안정성 확보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 침해행위 등의 금지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침해사고의 원인 분석 등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 이행여부 점검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044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141755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951285" y="5666595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Macie</a:t>
            </a:r>
            <a:endParaRPr lang="ko-KR" altLang="en-US" sz="1600" b="1" dirty="0"/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AC069720-67B2-634D-907C-7821BB271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241" y="490459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819679-9480-4393-B80B-F1CAE3ABA886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769EC-AC2F-4B1E-84CD-7C54569CDF0F}"/>
              </a:ext>
            </a:extLst>
          </p:cNvPr>
          <p:cNvSpPr txBox="1"/>
          <p:nvPr/>
        </p:nvSpPr>
        <p:spPr>
          <a:xfrm>
            <a:off x="419140" y="858773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Macie (1/4)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5045272"/>
            <a:ext cx="5410800" cy="731055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64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057664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667" y="2362658"/>
            <a:ext cx="5529472" cy="3431473"/>
          </a:xfrm>
          <a:prstGeom prst="rect">
            <a:avLst/>
          </a:prstGeom>
        </p:spPr>
      </p:pic>
      <p:pic>
        <p:nvPicPr>
          <p:cNvPr id="6" name="Graphic 6">
            <a:extLst>
              <a:ext uri="{FF2B5EF4-FFF2-40B4-BE49-F238E27FC236}">
                <a16:creationId xmlns:a16="http://schemas.microsoft.com/office/drawing/2014/main" id="{23AD85DD-1B8A-8B45-A4E1-6AE793E43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938" y="37621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0DB373F9-1729-2B4C-8825-D2DF8E0A1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6163" y="4524175"/>
            <a:ext cx="22431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Amazon Macie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1835639" y="3081641"/>
            <a:ext cx="3184525" cy="2193741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454640" y="2699540"/>
            <a:ext cx="3820746" cy="28308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0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54640" y="2699540"/>
            <a:ext cx="381000" cy="381000"/>
          </a:xfrm>
          <a:prstGeom prst="rect">
            <a:avLst/>
          </a:prstGeom>
        </p:spPr>
      </p:pic>
      <p:pic>
        <p:nvPicPr>
          <p:cNvPr id="11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5163" y="3075149"/>
            <a:ext cx="381000" cy="381000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668821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4B2D639-57D8-4103-A955-042BED7D1847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D45C04-E058-41CC-A163-059C27CB4095}"/>
              </a:ext>
            </a:extLst>
          </p:cNvPr>
          <p:cNvSpPr txBox="1"/>
          <p:nvPr/>
        </p:nvSpPr>
        <p:spPr>
          <a:xfrm>
            <a:off x="419140" y="858773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Macie (2/4)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116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511550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515250126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3" y="2428300"/>
            <a:ext cx="5067548" cy="32818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955" y="2024396"/>
            <a:ext cx="4787314" cy="426639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240715" y="2989385"/>
            <a:ext cx="1626577" cy="6682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392508" y="6022731"/>
            <a:ext cx="474784" cy="1384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220018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7284C18-95A2-4F76-9B19-0B9496B045A0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894C78-FF8A-4764-AF0A-FB7491CB527B}"/>
              </a:ext>
            </a:extLst>
          </p:cNvPr>
          <p:cNvSpPr txBox="1"/>
          <p:nvPr/>
        </p:nvSpPr>
        <p:spPr>
          <a:xfrm>
            <a:off x="419140" y="858773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Macie (3/4)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73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637667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515250126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14" y="2295331"/>
            <a:ext cx="4828542" cy="3696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7" y="2066191"/>
            <a:ext cx="4518327" cy="428524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00100" y="3006970"/>
            <a:ext cx="1995854" cy="7121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038492" y="2907449"/>
            <a:ext cx="2101362" cy="27723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476844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FD6897F-8656-4943-8562-F7220B432EF5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F84858-A58F-4F24-A660-6F6CF1C2C529}"/>
              </a:ext>
            </a:extLst>
          </p:cNvPr>
          <p:cNvSpPr txBox="1"/>
          <p:nvPr/>
        </p:nvSpPr>
        <p:spPr>
          <a:xfrm>
            <a:off x="419140" y="858773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Macie (4/4)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16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194839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778116"/>
              </p:ext>
            </p:extLst>
          </p:nvPr>
        </p:nvGraphicFramePr>
        <p:xfrm>
          <a:off x="419140" y="1591406"/>
          <a:ext cx="11675166" cy="47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24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Sec402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24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암호키 접근권한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32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암호키는 필요시 복구가 가능하도록 별도의 안전한 장소에 보관하고 암호키 사용에 관한 접근권한을 최소화하고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852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암호화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암호화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보호조치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246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197661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13671" y="5596255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KMS</a:t>
            </a:r>
            <a:endParaRPr lang="ko-KR" altLang="en-US" sz="1600" b="1" dirty="0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AD605777-E5F6-4554-3FEB-A9BF4B1F3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83425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F5FA36-14CA-4AE7-B790-95CD6611244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F6B46-17BB-4A37-AFBF-4E262DA03346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KMS (1/3)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740" y="4282016"/>
            <a:ext cx="5410800" cy="1866478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890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552525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2516913" y="4446814"/>
            <a:ext cx="153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KMS</a:t>
            </a:r>
            <a:endParaRPr lang="ko-KR" altLang="en-US" sz="1600" b="1" dirty="0"/>
          </a:p>
        </p:txBody>
      </p:sp>
      <p:pic>
        <p:nvPicPr>
          <p:cNvPr id="14" name="Graphic 7">
            <a:extLst>
              <a:ext uri="{FF2B5EF4-FFF2-40B4-BE49-F238E27FC236}">
                <a16:creationId xmlns:a16="http://schemas.microsoft.com/office/drawing/2014/main" id="{AD605777-E5F6-4554-3FEB-A9BF4B1F3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684" y="3853575"/>
            <a:ext cx="654785" cy="654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357" y="2538291"/>
            <a:ext cx="5637500" cy="2850320"/>
          </a:xfrm>
          <a:prstGeom prst="rect">
            <a:avLst/>
          </a:prstGeom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1839901" y="3169564"/>
            <a:ext cx="3184525" cy="2193741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458902" y="2787463"/>
            <a:ext cx="3820746" cy="28308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2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58902" y="2787463"/>
            <a:ext cx="381000" cy="381000"/>
          </a:xfrm>
          <a:prstGeom prst="rect">
            <a:avLst/>
          </a:prstGeom>
        </p:spPr>
      </p:pic>
      <p:pic>
        <p:nvPicPr>
          <p:cNvPr id="17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9425" y="3163072"/>
            <a:ext cx="381000" cy="381000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80130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C1195E-2184-4BB5-BF9B-185BD47C0953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5C129D-AC52-488B-9B94-0D253BD757FF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KMS (2/3)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985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011991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111305628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84" y="2533858"/>
            <a:ext cx="5678942" cy="26363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1" y="2419263"/>
            <a:ext cx="5430430" cy="2865504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761496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71EAC2D-5F0B-4FBD-855E-04DC9DF3F376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F84BFC-CCB5-4D43-B1FE-9476AB0A9719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KMS (3/3)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117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698508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68259"/>
              </p:ext>
            </p:extLst>
          </p:nvPr>
        </p:nvGraphicFramePr>
        <p:xfrm>
          <a:off x="419140" y="1591406"/>
          <a:ext cx="11675166" cy="4844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24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Sec701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24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개인정보처리시스템 법률 준수 검토 및 관리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32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개인정보처리시스템에 대한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접속기록은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법적 요구사항을 준수할 수 있도록 관리하고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852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 조치에 관한 특례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정보통신망의 안정성 확보 등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침해사고의 대응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침해사고 대응조치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246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285584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13671" y="5552297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Security Hub</a:t>
            </a:r>
            <a:endParaRPr lang="ko-KR" altLang="en-US" sz="1600" b="1" dirty="0"/>
          </a:p>
        </p:txBody>
      </p:sp>
      <p:pic>
        <p:nvPicPr>
          <p:cNvPr id="7" name="Graphic 19">
            <a:extLst>
              <a:ext uri="{FF2B5EF4-FFF2-40B4-BE49-F238E27FC236}">
                <a16:creationId xmlns:a16="http://schemas.microsoft.com/office/drawing/2014/main" id="{DA113232-9C68-8A69-CCF6-AB43F17F7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79029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2A8DCF-3B6C-4712-B79A-848A2D37613E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2BFA42-6539-45DE-9779-A98D9B96421E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Security Hub (1/4)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684789"/>
            <a:ext cx="5410800" cy="1335389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471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133701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685" y="2695633"/>
            <a:ext cx="5571053" cy="253578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609065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7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1839901" y="3064056"/>
            <a:ext cx="3184525" cy="2193741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458902" y="2681955"/>
            <a:ext cx="3820746" cy="28308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9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58902" y="2681955"/>
            <a:ext cx="381000" cy="381000"/>
          </a:xfrm>
          <a:prstGeom prst="rect">
            <a:avLst/>
          </a:prstGeom>
        </p:spPr>
      </p:pic>
      <p:pic>
        <p:nvPicPr>
          <p:cNvPr id="10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9425" y="3057564"/>
            <a:ext cx="381000" cy="381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13671" y="4418090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Security Hub</a:t>
            </a:r>
            <a:endParaRPr lang="ko-KR" altLang="en-US" sz="1600" b="1" dirty="0"/>
          </a:p>
        </p:txBody>
      </p:sp>
      <p:pic>
        <p:nvPicPr>
          <p:cNvPr id="12" name="Graphic 19">
            <a:extLst>
              <a:ext uri="{FF2B5EF4-FFF2-40B4-BE49-F238E27FC236}">
                <a16:creationId xmlns:a16="http://schemas.microsoft.com/office/drawing/2014/main" id="{DA113232-9C68-8A69-CCF6-AB43F17F7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365609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F45920-9FD6-4183-AD66-FBF2F240B80B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58EFEE-ADE5-4F17-94E1-5E41612E9CBA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Security Hub (2/4)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72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양쪽 모서리가 잘린 사각형 9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rgbClr val="254061"/>
          </a:solidFill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11" name="양쪽 모서리가 잘린 사각형 10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개념적 보안 아키텍처</a:t>
            </a:r>
          </a:p>
        </p:txBody>
      </p:sp>
      <p:sp>
        <p:nvSpPr>
          <p:cNvPr id="12" name="양쪽 모서리가 잘린 사각형 11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13" name="양쪽 모서리가 잘린 사각형 12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3736" y="1163067"/>
            <a:ext cx="425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Cloud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수립 원칙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99226" y="1634247"/>
            <a:ext cx="10428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Cloud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 보안 아키텍처는 하기 원칙에 의하여 제시하며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수립된 아키텍처는 원칙적으로 예외없이 적용 되어야 함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446027"/>
              </p:ext>
            </p:extLst>
          </p:nvPr>
        </p:nvGraphicFramePr>
        <p:xfrm>
          <a:off x="1036338" y="2248627"/>
          <a:ext cx="10101832" cy="3997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198">
                  <a:extLst>
                    <a:ext uri="{9D8B030D-6E8A-4147-A177-3AD203B41FA5}">
                      <a16:colId xmlns:a16="http://schemas.microsoft.com/office/drawing/2014/main" val="1911523985"/>
                    </a:ext>
                  </a:extLst>
                </a:gridCol>
                <a:gridCol w="9085634">
                  <a:extLst>
                    <a:ext uri="{9D8B030D-6E8A-4147-A177-3AD203B41FA5}">
                      <a16:colId xmlns:a16="http://schemas.microsoft.com/office/drawing/2014/main" val="3388692179"/>
                    </a:ext>
                  </a:extLst>
                </a:gridCol>
              </a:tblGrid>
              <a:tr h="8858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원칙 </a:t>
                      </a: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아키텍처는 기술 보안 중점으로 작성하되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물리적 수준의 내용을 체계적이며 하향식으로 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세부화하여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220606"/>
                  </a:ext>
                </a:extLst>
              </a:tr>
              <a:tr h="1340250">
                <a:tc gridSpan="2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작성 제외 범위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보안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지침 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).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 보안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출입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건물 등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 수준은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Cloud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Framework,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TRM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정의를 의미</a:t>
                      </a:r>
                      <a:endParaRPr lang="en-US" altLang="ko-KR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논리적 수준은 취약점 제거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 대상 보안 서비스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 정의 등을 의미</a:t>
                      </a:r>
                      <a:endParaRPr lang="en-US" altLang="ko-KR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물리적 수준은 서비스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 프로파일 등을 의미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046499"/>
                  </a:ext>
                </a:extLst>
              </a:tr>
              <a:tr h="8858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원칙 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40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Cloud </a:t>
                      </a:r>
                      <a:r>
                        <a:rPr lang="ko-KR" altLang="en-US" sz="15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적용 범위는 서비스 배포 모델 중 </a:t>
                      </a:r>
                      <a:r>
                        <a:rPr lang="en-US" altLang="ko-KR" sz="15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5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(CSP AWS), </a:t>
                      </a:r>
                      <a:r>
                        <a:rPr lang="ko-KR" altLang="en-US" sz="15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모델 중 </a:t>
                      </a:r>
                      <a:r>
                        <a:rPr lang="en-US" altLang="ko-KR" sz="15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IaaS </a:t>
                      </a:r>
                      <a:r>
                        <a:rPr lang="ko-KR" altLang="en-US" sz="15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대상으로 함</a:t>
                      </a:r>
                      <a:endParaRPr lang="ko-KR" altLang="en-US" sz="15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490775"/>
                  </a:ext>
                </a:extLst>
              </a:tr>
              <a:tr h="885846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아키텍처에 적용될 서비스 모델은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구축에 적용된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Cloud Infra,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서비스 모델을 준용함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물리적 수준의 아키텍처는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Cloud Native Service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범위로 구성함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779810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889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949788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11723479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48" y="2704415"/>
            <a:ext cx="5657337" cy="29754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33" y="2194464"/>
            <a:ext cx="4889336" cy="3954888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876774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98E7476-895C-40DD-AAD5-5BEB8197EDF2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D3A934-2975-4BC3-90E2-1E5C605E76E7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Security Hub (3/4)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722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122913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11723479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72" y="2412368"/>
            <a:ext cx="5683334" cy="31377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00" y="2131950"/>
            <a:ext cx="5604961" cy="397870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045563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9227E50-E571-4168-886D-A06B30E30560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4396EF-787A-469B-AF71-B67D1CCE3D6C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Security Hub (4/4)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550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43488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364283"/>
              </p:ext>
            </p:extLst>
          </p:nvPr>
        </p:nvGraphicFramePr>
        <p:xfrm>
          <a:off x="419140" y="1591406"/>
          <a:ext cx="11675166" cy="4800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39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Sec610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390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 보안 취약점 분석 및 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397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 보안 취약점이 정보시스템에 미치는 영향을 분석하여 조치하고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1205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 조치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 조치에 관한 특례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정보통신망의 안정성 확보 등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침해사고의 대응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침해사고 대응조치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3902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026451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951285" y="5684179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Amazon Inspector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Graphic 21">
            <a:extLst>
              <a:ext uri="{FF2B5EF4-FFF2-40B4-BE49-F238E27FC236}">
                <a16:creationId xmlns:a16="http://schemas.microsoft.com/office/drawing/2014/main" id="{5B5EADB6-C7DC-3435-857E-CBD94439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241" y="492217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ED8355-6841-42E5-8498-B7CDCA470793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FAD181-F37A-41B8-851B-B3290AE2B39C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Inspector(1/3)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5051337"/>
            <a:ext cx="5410800" cy="785038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272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99477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13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2512465" y="2932583"/>
            <a:ext cx="3272876" cy="2209043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4" name="Graphic 21">
            <a:extLst>
              <a:ext uri="{FF2B5EF4-FFF2-40B4-BE49-F238E27FC236}">
                <a16:creationId xmlns:a16="http://schemas.microsoft.com/office/drawing/2014/main" id="{5259AAA2-EFC0-E14A-A9FB-856721770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7227" y="2934171"/>
            <a:ext cx="381000" cy="381000"/>
          </a:xfrm>
          <a:prstGeom prst="rect">
            <a:avLst/>
          </a:prstGeom>
        </p:spPr>
      </p:pic>
      <p:sp>
        <p:nvSpPr>
          <p:cNvPr id="21" name="Rectangle 30">
            <a:extLst>
              <a:ext uri="{FF2B5EF4-FFF2-40B4-BE49-F238E27FC236}">
                <a16:creationId xmlns:a16="http://schemas.microsoft.com/office/drawing/2014/main" id="{3E67FA2E-A9FA-844D-A66D-648AE8044B50}"/>
              </a:ext>
            </a:extLst>
          </p:cNvPr>
          <p:cNvSpPr/>
          <p:nvPr/>
        </p:nvSpPr>
        <p:spPr>
          <a:xfrm>
            <a:off x="3282846" y="3369557"/>
            <a:ext cx="2158584" cy="151723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pic>
        <p:nvPicPr>
          <p:cNvPr id="22" name="Graphic 60">
            <a:extLst>
              <a:ext uri="{FF2B5EF4-FFF2-40B4-BE49-F238E27FC236}">
                <a16:creationId xmlns:a16="http://schemas.microsoft.com/office/drawing/2014/main" id="{D5F1E014-1AF5-0442-BA6E-37B0D94A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697" y="3920887"/>
            <a:ext cx="728882" cy="728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45508" y="4506087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Inspector</a:t>
            </a:r>
            <a:endParaRPr lang="ko-KR" altLang="en-US" sz="1600" b="1" dirty="0"/>
          </a:p>
        </p:txBody>
      </p:sp>
      <p:pic>
        <p:nvPicPr>
          <p:cNvPr id="24" name="Graphic 21">
            <a:extLst>
              <a:ext uri="{FF2B5EF4-FFF2-40B4-BE49-F238E27FC236}">
                <a16:creationId xmlns:a16="http://schemas.microsoft.com/office/drawing/2014/main" id="{5B5EADB6-C7DC-3435-857E-CBD94439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64" y="374408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phic 7">
            <a:extLst>
              <a:ext uri="{FF2B5EF4-FFF2-40B4-BE49-F238E27FC236}">
                <a16:creationId xmlns:a16="http://schemas.microsoft.com/office/drawing/2014/main" id="{FF426540-981B-934E-89C4-60EF97FA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464" y="4535933"/>
            <a:ext cx="590499" cy="590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948" y="2309049"/>
            <a:ext cx="5609724" cy="3608174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161101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8849D2C-6882-4E00-97E7-DF5D77BDDDFD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7ABC6D-DEC5-45DD-AD0A-D86791CF5F71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Inspector(2/3)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879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924689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126683612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791" y="3090000"/>
            <a:ext cx="5552871" cy="17825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" y="2382586"/>
            <a:ext cx="5620883" cy="3490676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442232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B5A0795-C4B2-46E5-8C4F-43BD010BFB3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C783C-7D26-4C89-A0C2-91A67C82CCD5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Inspector(3/3)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43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623160"/>
              </p:ext>
            </p:extLst>
          </p:nvPr>
        </p:nvGraphicFramePr>
        <p:xfrm>
          <a:off x="419140" y="1591406"/>
          <a:ext cx="11675166" cy="4835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24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Sec402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24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암호키 접근권한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32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암호키는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 시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복구가 가능하도록 별도의 안전한 장소에 보관하고 암호키 사용에 관한 접근권한을 최소화하고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852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암호화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암호화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보호조치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246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276792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13671" y="5525914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Secrets Manager</a:t>
            </a:r>
            <a:endParaRPr lang="ko-KR" altLang="en-US" sz="1600" b="1" dirty="0"/>
          </a:p>
        </p:txBody>
      </p:sp>
      <p:pic>
        <p:nvPicPr>
          <p:cNvPr id="8" name="Graphic 17">
            <a:extLst>
              <a:ext uri="{FF2B5EF4-FFF2-40B4-BE49-F238E27FC236}">
                <a16:creationId xmlns:a16="http://schemas.microsoft.com/office/drawing/2014/main" id="{52F6A756-9577-01A0-7E0C-7843E3ECB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7639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296299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E403636-F4A3-4A11-817F-CED5670D308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8C56D-2F25-4B21-9030-781FDD3C2D8F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Secrets Manager (1/3)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740" y="4357105"/>
            <a:ext cx="5410800" cy="1898003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440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382935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156950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5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1839901" y="3064056"/>
            <a:ext cx="3184525" cy="2193741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458902" y="2681955"/>
            <a:ext cx="3820746" cy="28308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8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58902" y="2681955"/>
            <a:ext cx="381000" cy="381000"/>
          </a:xfrm>
          <a:prstGeom prst="rect">
            <a:avLst/>
          </a:prstGeom>
        </p:spPr>
      </p:pic>
      <p:pic>
        <p:nvPicPr>
          <p:cNvPr id="9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9425" y="3057564"/>
            <a:ext cx="381000" cy="381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13671" y="4347745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Secrets Manager</a:t>
            </a:r>
            <a:endParaRPr lang="ko-KR" altLang="en-US" sz="1600" b="1" dirty="0"/>
          </a:p>
        </p:txBody>
      </p:sp>
      <p:pic>
        <p:nvPicPr>
          <p:cNvPr id="11" name="Graphic 17">
            <a:extLst>
              <a:ext uri="{FF2B5EF4-FFF2-40B4-BE49-F238E27FC236}">
                <a16:creationId xmlns:a16="http://schemas.microsoft.com/office/drawing/2014/main" id="{52F6A756-9577-01A0-7E0C-7843E3ECB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358574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427" y="2722295"/>
            <a:ext cx="5296096" cy="25762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3C9F58-18D1-4C7B-B474-F3044249F7FC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F2EDA3-B3C5-463D-98B6-E5959CD66B47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Secrets Manager (2/3)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567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797292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162178084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0" b="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 란</a:t>
                      </a:r>
                    </a:p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467179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5" y="3073428"/>
            <a:ext cx="5383171" cy="1999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C0EBDB-D280-42A0-B1EC-0470AEB94A56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5011FF-AF75-450F-B528-32C261C9DD36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Secrets Manager (3/3)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94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583911"/>
              </p:ext>
            </p:extLst>
          </p:nvPr>
        </p:nvGraphicFramePr>
        <p:xfrm>
          <a:off x="419140" y="1591406"/>
          <a:ext cx="11675166" cy="4747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Sec505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이상행위 발생 시 신속한 분석 및 점검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17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‧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외부에 의한 침해시도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유출 시도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부정행위 등 이상행위를 탐지할 수 있도록 주요 정보시스템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응용프로그램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보안시스템 등에서 발생한 네트워크 트래픽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흐름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로그 등을 수집하여 분석 및 모니터링하고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 조치에 관한 특례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정보통신망의 안정성 확보 등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침해사고의 대응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시행령 제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침해사고 대응조치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09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055429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65473" y="5611618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Detective</a:t>
            </a:r>
            <a:endParaRPr lang="ko-KR" altLang="en-US" sz="1600" b="1" dirty="0"/>
          </a:p>
        </p:txBody>
      </p:sp>
      <p:pic>
        <p:nvPicPr>
          <p:cNvPr id="8" name="Graphic 20">
            <a:extLst>
              <a:ext uri="{FF2B5EF4-FFF2-40B4-BE49-F238E27FC236}">
                <a16:creationId xmlns:a16="http://schemas.microsoft.com/office/drawing/2014/main" id="{DAA1F6D2-B14E-E262-899D-4A7C821DF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241" y="48437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259803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60353EB-9ED4-46D9-96DF-3C4908706CD9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C02087-7ABB-4B98-99D5-3EF42B73222B}"/>
              </a:ext>
            </a:extLst>
          </p:cNvPr>
          <p:cNvSpPr txBox="1"/>
          <p:nvPr/>
        </p:nvSpPr>
        <p:spPr>
          <a:xfrm>
            <a:off x="419140" y="858827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Detective (1/6)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642230"/>
            <a:ext cx="5410800" cy="1307942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474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543559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272668B-E10D-4203-9392-79CB36A8FC14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515856-A0C5-4208-AA51-0EB9C7342832}"/>
              </a:ext>
            </a:extLst>
          </p:cNvPr>
          <p:cNvSpPr txBox="1"/>
          <p:nvPr/>
        </p:nvSpPr>
        <p:spPr>
          <a:xfrm>
            <a:off x="419140" y="858827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Detective (2/6)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371B59-1B93-4593-AEB1-4B9A4C1D7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342" y="2576321"/>
            <a:ext cx="5558896" cy="2809875"/>
          </a:xfrm>
          <a:prstGeom prst="rect">
            <a:avLst/>
          </a:prstGeom>
        </p:spPr>
      </p:pic>
      <p:sp>
        <p:nvSpPr>
          <p:cNvPr id="15" name="Rectangle 8">
            <a:extLst>
              <a:ext uri="{FF2B5EF4-FFF2-40B4-BE49-F238E27FC236}">
                <a16:creationId xmlns:a16="http://schemas.microsoft.com/office/drawing/2014/main" id="{BA8393C8-27F7-4692-9F08-243AA564B298}"/>
              </a:ext>
            </a:extLst>
          </p:cNvPr>
          <p:cNvSpPr/>
          <p:nvPr/>
        </p:nvSpPr>
        <p:spPr>
          <a:xfrm>
            <a:off x="1835639" y="3081641"/>
            <a:ext cx="3184525" cy="2193741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F9542849-E3D3-4403-B95A-103C9F4E6CCE}"/>
              </a:ext>
            </a:extLst>
          </p:cNvPr>
          <p:cNvSpPr/>
          <p:nvPr/>
        </p:nvSpPr>
        <p:spPr>
          <a:xfrm>
            <a:off x="1454640" y="2699540"/>
            <a:ext cx="3820746" cy="28308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7" name="Graphic 35">
            <a:extLst>
              <a:ext uri="{FF2B5EF4-FFF2-40B4-BE49-F238E27FC236}">
                <a16:creationId xmlns:a16="http://schemas.microsoft.com/office/drawing/2014/main" id="{F01111D9-C758-4849-82DC-CDF9F9511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54640" y="2699540"/>
            <a:ext cx="381000" cy="381000"/>
          </a:xfrm>
          <a:prstGeom prst="rect">
            <a:avLst/>
          </a:prstGeom>
        </p:spPr>
      </p:pic>
      <p:pic>
        <p:nvPicPr>
          <p:cNvPr id="18" name="Graphic 25">
            <a:extLst>
              <a:ext uri="{FF2B5EF4-FFF2-40B4-BE49-F238E27FC236}">
                <a16:creationId xmlns:a16="http://schemas.microsoft.com/office/drawing/2014/main" id="{7C3B3AC9-02C4-43E9-B290-41BC0FC4AE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5163" y="3075149"/>
            <a:ext cx="381000" cy="381000"/>
          </a:xfrm>
          <a:prstGeom prst="rect">
            <a:avLst/>
          </a:prstGeom>
        </p:spPr>
      </p:pic>
      <p:pic>
        <p:nvPicPr>
          <p:cNvPr id="19" name="Graphic 20">
            <a:extLst>
              <a:ext uri="{FF2B5EF4-FFF2-40B4-BE49-F238E27FC236}">
                <a16:creationId xmlns:a16="http://schemas.microsoft.com/office/drawing/2014/main" id="{BC0D7C8C-6B7A-4FD1-ACEC-E141AB2C2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716" y="371969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id="{4261E8A1-FE56-4BEA-A5FB-D9E3BE9D1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416" y="4483286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b="1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Detective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541633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43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양쪽 모서리가 잘린 사각형 9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rgbClr val="254061"/>
          </a:solidFill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11" name="양쪽 모서리가 잘린 사각형 10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개념적 보안 아키텍처</a:t>
            </a:r>
          </a:p>
        </p:txBody>
      </p:sp>
      <p:sp>
        <p:nvSpPr>
          <p:cNvPr id="12" name="양쪽 모서리가 잘린 사각형 11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13" name="양쪽 모서리가 잘린 사각형 12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3736" y="1163067"/>
            <a:ext cx="7081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정보보호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(Information Security)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아키텍처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수립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EB534F7-22B7-4D7D-AB92-9C50FA385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071039"/>
              </p:ext>
            </p:extLst>
          </p:nvPr>
        </p:nvGraphicFramePr>
        <p:xfrm>
          <a:off x="1060313" y="1797610"/>
          <a:ext cx="10097311" cy="315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670">
                  <a:extLst>
                    <a:ext uri="{9D8B030D-6E8A-4147-A177-3AD203B41FA5}">
                      <a16:colId xmlns:a16="http://schemas.microsoft.com/office/drawing/2014/main" val="220002318"/>
                    </a:ext>
                  </a:extLst>
                </a:gridCol>
                <a:gridCol w="8700641">
                  <a:extLst>
                    <a:ext uri="{9D8B030D-6E8A-4147-A177-3AD203B41FA5}">
                      <a16:colId xmlns:a16="http://schemas.microsoft.com/office/drawing/2014/main" val="158721121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600" b="1" i="0" u="none" strike="noStrike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</a:t>
                      </a:r>
                      <a:r>
                        <a:rPr lang="en-US" altLang="ko-KR" sz="1600" b="1" i="0" u="none" strike="noStrike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(Information Security) Architecture </a:t>
                      </a:r>
                      <a:r>
                        <a:rPr lang="ko-KR" altLang="en-US" sz="1600" b="1" i="0" u="none" strike="noStrike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수립 방법론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14984"/>
                  </a:ext>
                </a:extLst>
              </a:tr>
              <a:tr h="333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Security Objective, Strategy /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개념적 아키텍처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170709"/>
                  </a:ext>
                </a:extLst>
              </a:tr>
              <a:tr h="1169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Security Model, Framework /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논리적 아키텍처 </a:t>
                      </a:r>
                      <a:endParaRPr lang="en-US" altLang="ko-KR" sz="1400" b="0" i="0" u="none" strike="noStrike" kern="1200" baseline="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STRM (Security Tech. Ref. Model)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- 9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기술요소 및 보안 서비스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- 5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이상 적용 대상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(IT Infra. Layer)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989614"/>
                  </a:ext>
                </a:extLst>
              </a:tr>
              <a:tr h="8884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 3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물리적 아키텍처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구현을 위한 상세 설계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구성 요소 상세 정의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(SP)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 표준 정의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 요소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서비스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(Domain/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계층</a:t>
                      </a:r>
                      <a:r>
                        <a:rPr lang="en-US" altLang="ko-KR" sz="1400" b="0" i="0" u="none" strike="noStrike" kern="1200" baseline="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별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752972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100262"/>
              </p:ext>
            </p:extLst>
          </p:nvPr>
        </p:nvGraphicFramePr>
        <p:xfrm>
          <a:off x="1060313" y="5109108"/>
          <a:ext cx="10097311" cy="1478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7311">
                  <a:extLst>
                    <a:ext uri="{9D8B030D-6E8A-4147-A177-3AD203B41FA5}">
                      <a16:colId xmlns:a16="http://schemas.microsoft.com/office/drawing/2014/main" val="200372217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u="none" strike="noStrike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</a:t>
                      </a:r>
                      <a:r>
                        <a:rPr lang="en-US" altLang="ko-KR" sz="1600" b="1" i="0" u="none" strike="noStrike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(Information Security) Architecture </a:t>
                      </a:r>
                      <a:r>
                        <a:rPr lang="ko-KR" altLang="en-US" sz="1600" b="1" i="0" u="none" strike="noStrike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수립 </a:t>
                      </a:r>
                      <a:r>
                        <a:rPr lang="ko-KR" altLang="en-US" sz="1600" b="1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흐름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260467"/>
                  </a:ext>
                </a:extLst>
              </a:tr>
              <a:tr h="1118312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629571"/>
                  </a:ext>
                </a:extLst>
              </a:tr>
            </a:tbl>
          </a:graphicData>
        </a:graphic>
      </p:graphicFrame>
      <p:sp>
        <p:nvSpPr>
          <p:cNvPr id="22" name="모서리가 둥근 직사각형 21"/>
          <p:cNvSpPr/>
          <p:nvPr/>
        </p:nvSpPr>
        <p:spPr>
          <a:xfrm>
            <a:off x="4307723" y="5753343"/>
            <a:ext cx="985411" cy="55399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컴플라이언스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조사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91871" y="5762889"/>
            <a:ext cx="985411" cy="55399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방향성 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수립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949797" y="5762474"/>
            <a:ext cx="985411" cy="55399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원칙 도출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665649" y="5765285"/>
            <a:ext cx="985411" cy="55399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요건 도출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982318" y="5753343"/>
            <a:ext cx="985411" cy="55399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아키텍처 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8324601" y="5752737"/>
            <a:ext cx="985411" cy="55399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토론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9654985" y="5745443"/>
            <a:ext cx="985411" cy="55399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정책 수립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2647711" y="5841913"/>
            <a:ext cx="231456" cy="395120"/>
            <a:chOff x="4684360" y="807548"/>
            <a:chExt cx="254464" cy="297675"/>
          </a:xfrm>
        </p:grpSpPr>
        <p:sp>
          <p:nvSpPr>
            <p:cNvPr id="32" name="오른쪽 화살표 31"/>
            <p:cNvSpPr/>
            <p:nvPr/>
          </p:nvSpPr>
          <p:spPr>
            <a:xfrm>
              <a:off x="4684360" y="807548"/>
              <a:ext cx="254464" cy="29767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오른쪽 화살표 4"/>
            <p:cNvSpPr txBox="1"/>
            <p:nvPr/>
          </p:nvSpPr>
          <p:spPr>
            <a:xfrm>
              <a:off x="4684360" y="867083"/>
              <a:ext cx="178125" cy="178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005838" y="5841913"/>
            <a:ext cx="231456" cy="395120"/>
            <a:chOff x="4684360" y="807548"/>
            <a:chExt cx="254464" cy="297675"/>
          </a:xfrm>
        </p:grpSpPr>
        <p:sp>
          <p:nvSpPr>
            <p:cNvPr id="35" name="오른쪽 화살표 34"/>
            <p:cNvSpPr/>
            <p:nvPr/>
          </p:nvSpPr>
          <p:spPr>
            <a:xfrm>
              <a:off x="4684360" y="807548"/>
              <a:ext cx="254464" cy="29767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오른쪽 화살표 4"/>
            <p:cNvSpPr txBox="1"/>
            <p:nvPr/>
          </p:nvSpPr>
          <p:spPr>
            <a:xfrm>
              <a:off x="4684360" y="867083"/>
              <a:ext cx="178125" cy="178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357276" y="5864399"/>
            <a:ext cx="231459" cy="395120"/>
            <a:chOff x="4684357" y="807548"/>
            <a:chExt cx="254467" cy="297675"/>
          </a:xfrm>
        </p:grpSpPr>
        <p:sp>
          <p:nvSpPr>
            <p:cNvPr id="38" name="오른쪽 화살표 37"/>
            <p:cNvSpPr/>
            <p:nvPr/>
          </p:nvSpPr>
          <p:spPr>
            <a:xfrm>
              <a:off x="4684360" y="807548"/>
              <a:ext cx="254464" cy="29767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오른쪽 화살표 4"/>
            <p:cNvSpPr txBox="1"/>
            <p:nvPr/>
          </p:nvSpPr>
          <p:spPr>
            <a:xfrm>
              <a:off x="4684357" y="867083"/>
              <a:ext cx="178124" cy="178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726690" y="5866824"/>
            <a:ext cx="231456" cy="395120"/>
            <a:chOff x="4684360" y="807548"/>
            <a:chExt cx="254464" cy="297675"/>
          </a:xfrm>
        </p:grpSpPr>
        <p:sp>
          <p:nvSpPr>
            <p:cNvPr id="41" name="오른쪽 화살표 40"/>
            <p:cNvSpPr/>
            <p:nvPr/>
          </p:nvSpPr>
          <p:spPr>
            <a:xfrm>
              <a:off x="4684360" y="807548"/>
              <a:ext cx="254464" cy="29767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오른쪽 화살표 4"/>
            <p:cNvSpPr txBox="1"/>
            <p:nvPr/>
          </p:nvSpPr>
          <p:spPr>
            <a:xfrm>
              <a:off x="4684360" y="867083"/>
              <a:ext cx="178125" cy="178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8030437" y="5864399"/>
            <a:ext cx="231456" cy="395120"/>
            <a:chOff x="4684360" y="807548"/>
            <a:chExt cx="254464" cy="297675"/>
          </a:xfrm>
        </p:grpSpPr>
        <p:sp>
          <p:nvSpPr>
            <p:cNvPr id="44" name="오른쪽 화살표 43"/>
            <p:cNvSpPr/>
            <p:nvPr/>
          </p:nvSpPr>
          <p:spPr>
            <a:xfrm>
              <a:off x="4684360" y="807548"/>
              <a:ext cx="254464" cy="29767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오른쪽 화살표 4"/>
            <p:cNvSpPr txBox="1"/>
            <p:nvPr/>
          </p:nvSpPr>
          <p:spPr>
            <a:xfrm>
              <a:off x="4684360" y="867083"/>
              <a:ext cx="178125" cy="178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9372720" y="5841913"/>
            <a:ext cx="231456" cy="395120"/>
            <a:chOff x="4684360" y="807548"/>
            <a:chExt cx="254464" cy="297675"/>
          </a:xfrm>
        </p:grpSpPr>
        <p:sp>
          <p:nvSpPr>
            <p:cNvPr id="47" name="오른쪽 화살표 46"/>
            <p:cNvSpPr/>
            <p:nvPr/>
          </p:nvSpPr>
          <p:spPr>
            <a:xfrm>
              <a:off x="4684360" y="807548"/>
              <a:ext cx="254464" cy="29767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오른쪽 화살표 4"/>
            <p:cNvSpPr txBox="1"/>
            <p:nvPr/>
          </p:nvSpPr>
          <p:spPr>
            <a:xfrm>
              <a:off x="4684360" y="867083"/>
              <a:ext cx="178125" cy="178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15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870197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8057247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E22D3E-34A4-435B-BE16-B315CCBE8D3A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75BF9-3903-49FE-97ED-5A010FDAA133}"/>
              </a:ext>
            </a:extLst>
          </p:cNvPr>
          <p:cNvSpPr txBox="1"/>
          <p:nvPr/>
        </p:nvSpPr>
        <p:spPr>
          <a:xfrm>
            <a:off x="419140" y="858827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Detective (3/6)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C9DB61-9EC1-461D-9CE1-8617F1F56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23" y="2196863"/>
            <a:ext cx="5625577" cy="38035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9E690B-1E17-4824-ACD0-E1739DF51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926" y="2523634"/>
            <a:ext cx="4681176" cy="291525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541633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297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565148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8057247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E22D3E-34A4-435B-BE16-B315CCBE8D3A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75BF9-3903-49FE-97ED-5A010FDAA133}"/>
              </a:ext>
            </a:extLst>
          </p:cNvPr>
          <p:cNvSpPr txBox="1"/>
          <p:nvPr/>
        </p:nvSpPr>
        <p:spPr>
          <a:xfrm>
            <a:off x="419140" y="858827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Detective (4/6)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840E50-DFFB-41D5-9282-1288EF1D4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41" y="2400109"/>
            <a:ext cx="5603782" cy="3162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293B1E-08DA-49B9-9F19-AFD7D31BC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2715746"/>
            <a:ext cx="5603782" cy="352425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541633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188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F5A14B1-338F-4017-A6E2-04C8F6737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342" y="2053086"/>
            <a:ext cx="5543549" cy="4300264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76345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8057247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E22D3E-34A4-435B-BE16-B315CCBE8D3A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75BF9-3903-49FE-97ED-5A010FDAA133}"/>
              </a:ext>
            </a:extLst>
          </p:cNvPr>
          <p:cNvSpPr txBox="1"/>
          <p:nvPr/>
        </p:nvSpPr>
        <p:spPr>
          <a:xfrm>
            <a:off x="419140" y="858827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Detective (5/6)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9E2208-3BD7-4119-9D83-766E301AA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22" y="2196862"/>
            <a:ext cx="5219420" cy="4012713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541633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140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13FCC21-1265-40B2-A8E3-CC71BFB42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342" y="2053883"/>
            <a:ext cx="5602833" cy="43172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B5A220-BC9C-4000-8D82-5A56B5C33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1" y="2390584"/>
            <a:ext cx="5756182" cy="318135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986737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8057247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E22D3E-34A4-435B-BE16-B315CCBE8D3A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75BF9-3903-49FE-97ED-5A010FDAA133}"/>
              </a:ext>
            </a:extLst>
          </p:cNvPr>
          <p:cNvSpPr txBox="1"/>
          <p:nvPr/>
        </p:nvSpPr>
        <p:spPr>
          <a:xfrm>
            <a:off x="419140" y="858827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Detective 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(6/6)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541633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102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696924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513388"/>
              </p:ext>
            </p:extLst>
          </p:nvPr>
        </p:nvGraphicFramePr>
        <p:xfrm>
          <a:off x="419140" y="1591406"/>
          <a:ext cx="11675166" cy="4809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40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Sec312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40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응용프로그램 세션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487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 동안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입력이 없는 세션은 자동 차단하고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동일 사용자의 동시 세션 수를 제한하고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688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 관리계획의 수립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405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350651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13671" y="5473468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Single Sign-On</a:t>
            </a:r>
            <a:endParaRPr lang="ko-KR" altLang="en-US" sz="1600" b="1" dirty="0"/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2707B1E4-33EE-7F40-FC95-70C3E8105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7114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F5EA73-EB57-4276-906F-25EDBAF65B36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062895-4292-494C-88D6-5FA50946F582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Single Sign-On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561999"/>
            <a:ext cx="5410800" cy="1319223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146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060392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140061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1839901" y="3169564"/>
            <a:ext cx="3184525" cy="2193741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458902" y="2787463"/>
            <a:ext cx="3820746" cy="28308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0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58902" y="2787463"/>
            <a:ext cx="381000" cy="381000"/>
          </a:xfrm>
          <a:prstGeom prst="rect">
            <a:avLst/>
          </a:prstGeom>
        </p:spPr>
      </p:pic>
      <p:pic>
        <p:nvPicPr>
          <p:cNvPr id="11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9425" y="3163072"/>
            <a:ext cx="381000" cy="381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47113" y="4488730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Single Sign-On</a:t>
            </a:r>
            <a:endParaRPr lang="ko-KR" altLang="en-US" sz="1600" b="1" dirty="0"/>
          </a:p>
        </p:txBody>
      </p:sp>
      <p:pic>
        <p:nvPicPr>
          <p:cNvPr id="13" name="Graphic 6">
            <a:extLst>
              <a:ext uri="{FF2B5EF4-FFF2-40B4-BE49-F238E27FC236}">
                <a16:creationId xmlns:a16="http://schemas.microsoft.com/office/drawing/2014/main" id="{2707B1E4-33EE-7F40-FC95-70C3E8105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881" y="372673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410" y="2661564"/>
            <a:ext cx="5512978" cy="26314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3958D6-9583-432F-A23F-DAA27AD56AA1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C553E3-2A79-4067-A50C-52E1EEE787AC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Single Sign-On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080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934434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056467451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001216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9" y="4577898"/>
            <a:ext cx="5047621" cy="16520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9" y="2045848"/>
            <a:ext cx="5020112" cy="23909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786" y="2192747"/>
            <a:ext cx="4538184" cy="3925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3F82E7-240C-4328-AE63-40408E76626F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916157-C531-4B6B-8765-34E3BE1569CA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Single Sign-On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670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401363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056467451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086808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34" y="4037932"/>
            <a:ext cx="4632027" cy="20737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35" y="2115016"/>
            <a:ext cx="5051166" cy="178437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42" y="2331388"/>
            <a:ext cx="4813004" cy="3332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8585C6-FE85-42C6-9B77-484C40A6CE27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558587-F0CB-4784-9248-9697F6E0EE1C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Single Sign-On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1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179867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056467451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0" b="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 란</a:t>
                      </a:r>
                    </a:p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012398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42" y="3192138"/>
            <a:ext cx="5484013" cy="1661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EDCD57-CC2A-444D-87B2-30DB682D908B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9C286A-4277-4161-A54C-F61FEC7526CE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Single Sign-On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673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916212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095932"/>
              </p:ext>
            </p:extLst>
          </p:nvPr>
        </p:nvGraphicFramePr>
        <p:xfrm>
          <a:off x="419140" y="1591406"/>
          <a:ext cx="11675166" cy="4818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29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Sec403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29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암호화 적용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378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처리시스템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 시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 적용을 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10550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주민등록번호 처리의 제한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 조치에 관한 특례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암호화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암호화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정보통신망의 안정성 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보호조치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298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035763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65473" y="5633405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CloudHSM</a:t>
            </a:r>
            <a:endParaRPr lang="ko-KR" altLang="en-US" sz="1600" b="1" dirty="0"/>
          </a:p>
        </p:txBody>
      </p:sp>
      <p:pic>
        <p:nvPicPr>
          <p:cNvPr id="8" name="Graphic 24">
            <a:extLst>
              <a:ext uri="{FF2B5EF4-FFF2-40B4-BE49-F238E27FC236}">
                <a16:creationId xmlns:a16="http://schemas.microsoft.com/office/drawing/2014/main" id="{89B80460-04F9-A7C4-CFEB-2E641B497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241" y="487140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B450D1-6D57-4EC7-B923-4A8BBDEF03CD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CC6C95-CEC2-4887-B30A-6C65F0630140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CloudHSM (1/4)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871405"/>
            <a:ext cx="5410800" cy="1092134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76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양쪽 모서리가 잘린 사각형 9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rgbClr val="254061"/>
          </a:solidFill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11" name="양쪽 모서리가 잘린 사각형 10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개념적 보안 아키텍처</a:t>
            </a:r>
          </a:p>
        </p:txBody>
      </p:sp>
      <p:sp>
        <p:nvSpPr>
          <p:cNvPr id="12" name="양쪽 모서리가 잘린 사각형 11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13" name="양쪽 모서리가 잘린 사각형 12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3736" y="1163067"/>
            <a:ext cx="7081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아키텍처 문서의 핵심 구성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323B683-905E-4BA4-B532-449EEE054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465944"/>
              </p:ext>
            </p:extLst>
          </p:nvPr>
        </p:nvGraphicFramePr>
        <p:xfrm>
          <a:off x="963736" y="1712723"/>
          <a:ext cx="10438494" cy="3822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9498">
                  <a:extLst>
                    <a:ext uri="{9D8B030D-6E8A-4147-A177-3AD203B41FA5}">
                      <a16:colId xmlns:a16="http://schemas.microsoft.com/office/drawing/2014/main" val="2003722171"/>
                    </a:ext>
                  </a:extLst>
                </a:gridCol>
                <a:gridCol w="3479498">
                  <a:extLst>
                    <a:ext uri="{9D8B030D-6E8A-4147-A177-3AD203B41FA5}">
                      <a16:colId xmlns:a16="http://schemas.microsoft.com/office/drawing/2014/main" val="3784183589"/>
                    </a:ext>
                  </a:extLst>
                </a:gridCol>
                <a:gridCol w="3479498">
                  <a:extLst>
                    <a:ext uri="{9D8B030D-6E8A-4147-A177-3AD203B41FA5}">
                      <a16:colId xmlns:a16="http://schemas.microsoft.com/office/drawing/2014/main" val="16706147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Architecture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260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본체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(Architecture)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TRM(Tech.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Ref Model)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SP(Standard Profile)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537254"/>
                  </a:ext>
                </a:extLst>
              </a:tr>
              <a:tr h="1783763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629571"/>
                  </a:ext>
                </a:extLst>
              </a:tr>
              <a:tr h="12968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방향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원칙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의사결정 사항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STRM,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SP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등을 문서로 작성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수립 대상의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누락 없는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분석을 위해 기술요소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보안서비스 등으로 분류기준 설정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기준을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적용할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 infra,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구성요소 등의 적용대상을 모형화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구성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요소 상세 기술 </a:t>
                      </a:r>
                      <a:endParaRPr lang="en-US" altLang="ko-KR" sz="14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688728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A544002F-EB6A-417E-98AB-6ACEBD5E3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11" y="2486757"/>
            <a:ext cx="2996662" cy="16845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FF4585-430A-4236-A7EA-963BF2604B3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436" y="2462294"/>
            <a:ext cx="3094183" cy="17584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20E664-FE83-41F6-947B-12143BFC5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344" y="2486757"/>
            <a:ext cx="3393975" cy="1684501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15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964642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63855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23" y="2594507"/>
            <a:ext cx="5363500" cy="2857451"/>
          </a:xfrm>
          <a:prstGeom prst="rect">
            <a:avLst/>
          </a:prstGeom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1839901" y="3169564"/>
            <a:ext cx="3184525" cy="2193741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458902" y="2787463"/>
            <a:ext cx="3820746" cy="28308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0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58902" y="2787463"/>
            <a:ext cx="381000" cy="381000"/>
          </a:xfrm>
          <a:prstGeom prst="rect">
            <a:avLst/>
          </a:prstGeom>
        </p:spPr>
      </p:pic>
      <p:pic>
        <p:nvPicPr>
          <p:cNvPr id="11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9425" y="3163072"/>
            <a:ext cx="381000" cy="381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75314" y="4479633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CloudHSM</a:t>
            </a:r>
            <a:endParaRPr lang="ko-KR" altLang="en-US" sz="1600" b="1" dirty="0"/>
          </a:p>
        </p:txBody>
      </p:sp>
      <p:pic>
        <p:nvPicPr>
          <p:cNvPr id="13" name="Graphic 24">
            <a:extLst>
              <a:ext uri="{FF2B5EF4-FFF2-40B4-BE49-F238E27FC236}">
                <a16:creationId xmlns:a16="http://schemas.microsoft.com/office/drawing/2014/main" id="{89B80460-04F9-A7C4-CFEB-2E641B497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082" y="371763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0967ED-748B-4FF3-AA87-186DC9FD088C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FC4A19-1A78-4DAD-9FA2-85A1E193473F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CloudHSM (2/4)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478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392357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966051156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842996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085" y="2213487"/>
            <a:ext cx="5566176" cy="38707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06" y="2497221"/>
            <a:ext cx="5015995" cy="2830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1BC155-984D-4A42-9FF1-FEC683A1F11E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CC04EB-8005-477F-A51F-29A99F77F58B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CloudHSM (3/4)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980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562259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966051156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087987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374" y="2710728"/>
            <a:ext cx="5425226" cy="24767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37" y="2710728"/>
            <a:ext cx="5665331" cy="2488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7A0FF0-8D85-41C0-801C-E6E84D400B30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9518B0-4136-4B2C-A733-44DE91ED84EA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CloudHSM (4/4)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394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079181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457011"/>
              </p:ext>
            </p:extLst>
          </p:nvPr>
        </p:nvGraphicFramePr>
        <p:xfrm>
          <a:off x="419140" y="1591406"/>
          <a:ext cx="11675166" cy="4774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53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Sec102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53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 계정의 권한 식별 및 관리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506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 목적을 위해 부여한 계정 및 권한을 식별하고 별도의 목록으로 관리하고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506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보호조치 등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539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399317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99483" y="5446785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Cognito</a:t>
            </a:r>
            <a:endParaRPr lang="ko-KR" altLang="en-US" sz="1600" b="1" dirty="0"/>
          </a:p>
        </p:txBody>
      </p:sp>
      <p:pic>
        <p:nvPicPr>
          <p:cNvPr id="7" name="Graphic 17">
            <a:extLst>
              <a:ext uri="{FF2B5EF4-FFF2-40B4-BE49-F238E27FC236}">
                <a16:creationId xmlns:a16="http://schemas.microsoft.com/office/drawing/2014/main" id="{AFF88D84-93EF-668A-FD21-0AF18360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6847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8EC6E0-93F2-4720-988A-C22E4115E98E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EA9B8C-396D-4372-AC60-DF1313026ABE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Cognito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777665"/>
            <a:ext cx="5410800" cy="576240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983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253283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561" y="2275888"/>
            <a:ext cx="5281453" cy="3755700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1835639" y="3081641"/>
            <a:ext cx="3184525" cy="2193741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454640" y="2699540"/>
            <a:ext cx="3820746" cy="28308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8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54640" y="2699540"/>
            <a:ext cx="381000" cy="381000"/>
          </a:xfrm>
          <a:prstGeom prst="rect">
            <a:avLst/>
          </a:prstGeom>
        </p:spPr>
      </p:pic>
      <p:pic>
        <p:nvPicPr>
          <p:cNvPr id="9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5163" y="3075149"/>
            <a:ext cx="381000" cy="381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86863" y="4486171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Cognito</a:t>
            </a:r>
            <a:endParaRPr lang="ko-KR" altLang="en-US" sz="1600" b="1" dirty="0"/>
          </a:p>
        </p:txBody>
      </p:sp>
      <p:pic>
        <p:nvPicPr>
          <p:cNvPr id="11" name="Graphic 17">
            <a:extLst>
              <a:ext uri="{FF2B5EF4-FFF2-40B4-BE49-F238E27FC236}">
                <a16:creationId xmlns:a16="http://schemas.microsoft.com/office/drawing/2014/main" id="{AFF88D84-93EF-668A-FD21-0AF18360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819" y="372417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088722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4935C20-CB52-4A3B-8055-7A2C4420E34A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A2FCA3-C6A9-4A41-B978-B3DE9DAB3658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Cognito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329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667765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68047530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441" y="2090744"/>
            <a:ext cx="5078936" cy="41577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5" y="2453249"/>
            <a:ext cx="5571075" cy="2734212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544283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8500C14-E5E5-4FEF-9A4A-132182471CB5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82F06-CBDB-42B4-AFD6-316E7EAF218D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Cognito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037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983950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68047530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866" y="2057781"/>
            <a:ext cx="5649820" cy="40968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0" y="2057781"/>
            <a:ext cx="5418993" cy="409683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154279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FCE62FE-0F9C-4440-A992-25CEC24B9DB7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26B647-A3E9-442A-998F-AFABA8BD0EC5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Cognito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740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598638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68047530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63" y="2566677"/>
            <a:ext cx="5700701" cy="28054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43" y="2448554"/>
            <a:ext cx="5589960" cy="3073015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48432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084FA6D-ACCE-4FEB-A03B-C679E0C81D5F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530BD1-3DE6-44A2-9D1C-8E2BF41C2C85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Cognito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86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781954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496708"/>
              </p:ext>
            </p:extLst>
          </p:nvPr>
        </p:nvGraphicFramePr>
        <p:xfrm>
          <a:off x="419140" y="1591406"/>
          <a:ext cx="11675166" cy="4809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58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Sec304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58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무선 네트워크 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511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무선 네트워크를 사용하는 경우 사용자 인증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송수신 데이터 암호화 등 무선 네트워크 보호대책을 적용하고 통제하고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458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585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463402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13671" y="5525598"/>
            <a:ext cx="305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Certificate Manager</a:t>
            </a:r>
            <a:endParaRPr lang="ko-KR" altLang="en-US" sz="1600" b="1" dirty="0"/>
          </a:p>
        </p:txBody>
      </p:sp>
      <p:pic>
        <p:nvPicPr>
          <p:cNvPr id="7" name="Graphic 20">
            <a:extLst>
              <a:ext uri="{FF2B5EF4-FFF2-40B4-BE49-F238E27FC236}">
                <a16:creationId xmlns:a16="http://schemas.microsoft.com/office/drawing/2014/main" id="{86DEA3CE-9856-F8B8-2863-93AA24EF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76359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2E7FDE-2072-42BD-8903-14ED1439A71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96A52A-321D-4451-B786-2AE3A8B7E38F}"/>
              </a:ext>
            </a:extLst>
          </p:cNvPr>
          <p:cNvSpPr txBox="1"/>
          <p:nvPr/>
        </p:nvSpPr>
        <p:spPr>
          <a:xfrm>
            <a:off x="405779" y="863179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Certificate Manager (1/3)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545176"/>
            <a:ext cx="5410800" cy="1318976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443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523234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748" y="3181278"/>
            <a:ext cx="5606908" cy="2050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-205620" y="3808579"/>
            <a:ext cx="3051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Amazon Certificate Manager</a:t>
            </a:r>
            <a:endParaRPr lang="ko-KR" altLang="en-US" sz="1000" b="1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3367933" y="3082988"/>
            <a:ext cx="2440730" cy="228237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2994792" y="2701989"/>
            <a:ext cx="3028965" cy="28726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0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94793" y="2701988"/>
            <a:ext cx="381000" cy="381000"/>
          </a:xfrm>
          <a:prstGeom prst="rect">
            <a:avLst/>
          </a:prstGeom>
        </p:spPr>
      </p:pic>
      <p:pic>
        <p:nvPicPr>
          <p:cNvPr id="11" name="Graphic 16">
            <a:extLst>
              <a:ext uri="{FF2B5EF4-FFF2-40B4-BE49-F238E27FC236}">
                <a16:creationId xmlns:a16="http://schemas.microsoft.com/office/drawing/2014/main" id="{E091D5A2-7670-AB46-B599-6FC0449FDE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7933" y="3084576"/>
            <a:ext cx="381000" cy="381000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3801195" y="3841491"/>
            <a:ext cx="1765300" cy="8890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3" name="Graphic 21">
            <a:extLst>
              <a:ext uri="{FF2B5EF4-FFF2-40B4-BE49-F238E27FC236}">
                <a16:creationId xmlns:a16="http://schemas.microsoft.com/office/drawing/2014/main" id="{5259AAA2-EFC0-E14A-A9FB-856721770A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5957" y="3843079"/>
            <a:ext cx="381000" cy="381000"/>
          </a:xfrm>
          <a:prstGeom prst="rect">
            <a:avLst/>
          </a:prstGeom>
        </p:spPr>
      </p:pic>
      <p:pic>
        <p:nvPicPr>
          <p:cNvPr id="14" name="Graphic 62">
            <a:extLst>
              <a:ext uri="{FF2B5EF4-FFF2-40B4-BE49-F238E27FC236}">
                <a16:creationId xmlns:a16="http://schemas.microsoft.com/office/drawing/2014/main" id="{8B47AFFF-81D9-C348-90A5-553E82D0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792" y="410184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444" y="21939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Elbow Connector 10">
            <a:extLst>
              <a:ext uri="{FF2B5EF4-FFF2-40B4-BE49-F238E27FC236}">
                <a16:creationId xmlns:a16="http://schemas.microsoft.com/office/drawing/2014/main" id="{7E81FDE8-E3D7-0B42-935A-345EEC2133AB}"/>
              </a:ext>
            </a:extLst>
          </p:cNvPr>
          <p:cNvCxnSpPr>
            <a:cxnSpLocks/>
            <a:stCxn id="15" idx="2"/>
            <a:endCxn id="19" idx="1"/>
          </p:cNvCxnSpPr>
          <p:nvPr/>
        </p:nvCxnSpPr>
        <p:spPr>
          <a:xfrm rot="16200000" flipH="1">
            <a:off x="810353" y="3131865"/>
            <a:ext cx="1641994" cy="680613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/>
        </p:blipFill>
        <p:spPr bwMode="auto">
          <a:xfrm>
            <a:off x="1971657" y="4068169"/>
            <a:ext cx="450000" cy="4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id="{352366DE-5EAB-5E48-B925-24641313F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884" y="4583345"/>
            <a:ext cx="22796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Elastic Load Balancing</a:t>
            </a:r>
          </a:p>
        </p:txBody>
      </p:sp>
      <p:cxnSp>
        <p:nvCxnSpPr>
          <p:cNvPr id="25" name="Straight Arrow Connector 8">
            <a:extLst>
              <a:ext uri="{FF2B5EF4-FFF2-40B4-BE49-F238E27FC236}">
                <a16:creationId xmlns:a16="http://schemas.microsoft.com/office/drawing/2014/main" id="{F9EA1321-BD75-4B2C-8197-C2A04527A7C4}"/>
              </a:ext>
            </a:extLst>
          </p:cNvPr>
          <p:cNvCxnSpPr>
            <a:cxnSpLocks/>
            <a:stCxn id="19" idx="3"/>
            <a:endCxn id="12" idx="1"/>
          </p:cNvCxnSpPr>
          <p:nvPr/>
        </p:nvCxnSpPr>
        <p:spPr>
          <a:xfrm flipV="1">
            <a:off x="2421657" y="4285992"/>
            <a:ext cx="1379538" cy="7177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20">
            <a:extLst>
              <a:ext uri="{FF2B5EF4-FFF2-40B4-BE49-F238E27FC236}">
                <a16:creationId xmlns:a16="http://schemas.microsoft.com/office/drawing/2014/main" id="{86DEA3CE-9856-F8B8-2863-93AA24EF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213" y="3361934"/>
            <a:ext cx="451389" cy="451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165812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056DB55-E116-4517-9FFA-B16F67A63AE1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E81C8E-BB97-43A8-A3FA-8EF15FF1F053}"/>
              </a:ext>
            </a:extLst>
          </p:cNvPr>
          <p:cNvSpPr txBox="1"/>
          <p:nvPr/>
        </p:nvSpPr>
        <p:spPr>
          <a:xfrm>
            <a:off x="405779" y="863179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Certificate Manager (2/3)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62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잘린 사각형 5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17" name="양쪽 모서리가 잘린 사각형 16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rgbClr val="254061"/>
          </a:solidFill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개념적 보안 아키텍처</a:t>
            </a:r>
          </a:p>
        </p:txBody>
      </p:sp>
      <p:sp>
        <p:nvSpPr>
          <p:cNvPr id="18" name="양쪽 모서리가 잘린 사각형 17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19" name="양쪽 모서리가 잘린 사각형 18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018157" y="-880947"/>
            <a:ext cx="724829" cy="691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374963"/>
              </p:ext>
            </p:extLst>
          </p:nvPr>
        </p:nvGraphicFramePr>
        <p:xfrm>
          <a:off x="845427" y="1605183"/>
          <a:ext cx="10796953" cy="141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6953">
                  <a:extLst>
                    <a:ext uri="{9D8B030D-6E8A-4147-A177-3AD203B41FA5}">
                      <a16:colId xmlns:a16="http://schemas.microsoft.com/office/drawing/2014/main" val="1796516797"/>
                    </a:ext>
                  </a:extLst>
                </a:gridCol>
              </a:tblGrid>
              <a:tr h="359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 아키텍처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88210"/>
                  </a:ext>
                </a:extLst>
              </a:tr>
              <a:tr h="841806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방향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수립 원칙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구성요소 정의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전반적인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핵심적인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Framework, STRM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수립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08792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281853"/>
              </p:ext>
            </p:extLst>
          </p:nvPr>
        </p:nvGraphicFramePr>
        <p:xfrm>
          <a:off x="845427" y="3509973"/>
          <a:ext cx="10796953" cy="1805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5868">
                  <a:extLst>
                    <a:ext uri="{9D8B030D-6E8A-4147-A177-3AD203B41FA5}">
                      <a16:colId xmlns:a16="http://schemas.microsoft.com/office/drawing/2014/main" val="1796516797"/>
                    </a:ext>
                  </a:extLst>
                </a:gridCol>
                <a:gridCol w="7881085">
                  <a:extLst>
                    <a:ext uri="{9D8B030D-6E8A-4147-A177-3AD203B41FA5}">
                      <a16:colId xmlns:a16="http://schemas.microsoft.com/office/drawing/2014/main" val="3694789306"/>
                    </a:ext>
                  </a:extLst>
                </a:gridCol>
              </a:tblGrid>
              <a:tr h="2529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개념적 아키텍처 산출물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88210"/>
                  </a:ext>
                </a:extLst>
              </a:tr>
              <a:tr h="475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Framework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안전한 정보시스템 환경을 유지하고 보안 수준을 향상시키기 위한 개념적 구조 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108792"/>
                  </a:ext>
                </a:extLst>
              </a:tr>
              <a:tr h="475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ITU-T X.805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보안 모델을 참고하여 기술요소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적용대상 등으로 분류 기준을 설정하여 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6096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모형화한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기술 참조모델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5804387"/>
                  </a:ext>
                </a:extLst>
              </a:tr>
              <a:tr h="475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개념적 보안 아키텍처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구성요소에 대한 보호대책을 </a:t>
                      </a:r>
                      <a:r>
                        <a:rPr lang="en-US" altLang="ko-KR" sz="14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Framework</a:t>
                      </a:r>
                      <a:r>
                        <a:rPr lang="ko-KR" altLang="en-US" sz="14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4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STRM</a:t>
                      </a:r>
                      <a:r>
                        <a:rPr lang="ko-KR" altLang="en-US" sz="14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기반으로 정의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127369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보안 아키텍처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66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800786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983793141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097" y="2557032"/>
            <a:ext cx="5095033" cy="33145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6" y="2064662"/>
            <a:ext cx="4967654" cy="4293351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896553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A1D8F24-5CF6-49F3-BDF6-A2720A7287DF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F2CBB9-C908-43F2-84D0-40D17F4491E8}"/>
              </a:ext>
            </a:extLst>
          </p:cNvPr>
          <p:cNvSpPr txBox="1"/>
          <p:nvPr/>
        </p:nvSpPr>
        <p:spPr>
          <a:xfrm>
            <a:off x="405779" y="863179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Certificate Manager (3/3)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656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867334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75745"/>
              </p:ext>
            </p:extLst>
          </p:nvPr>
        </p:nvGraphicFramePr>
        <p:xfrm>
          <a:off x="439616" y="1591406"/>
          <a:ext cx="11654691" cy="4784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37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499360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985954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40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Sec501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40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정보시스템에 대한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로그관리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절차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487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응용프로그램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네트워크시스템 등 정보시스템에 대한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로그관리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절차를 수립하고 이에 따라 필요한 로그를 생성하여 보관하고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688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접속기록의 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변조 방지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접속기록의 보관 및 점검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 이행여부 점검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405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325605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99483" y="5402824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CloudWatch</a:t>
            </a:r>
            <a:endParaRPr lang="ko-KR" altLang="en-US" sz="1600" b="1" dirty="0"/>
          </a:p>
        </p:txBody>
      </p:sp>
      <p:pic>
        <p:nvPicPr>
          <p:cNvPr id="7" name="Graphic 17">
            <a:extLst>
              <a:ext uri="{FF2B5EF4-FFF2-40B4-BE49-F238E27FC236}">
                <a16:creationId xmlns:a16="http://schemas.microsoft.com/office/drawing/2014/main" id="{25838375-892F-9B18-8E5B-5F54DF28A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64082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E17624-E6EC-49E4-B515-564BB1FC9C2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7D8286-E4E1-4236-9704-EB6EA7A42757}"/>
              </a:ext>
            </a:extLst>
          </p:cNvPr>
          <p:cNvSpPr txBox="1"/>
          <p:nvPr/>
        </p:nvSpPr>
        <p:spPr>
          <a:xfrm>
            <a:off x="408484" y="883466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CloudWatch (1/3)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658410"/>
            <a:ext cx="5410800" cy="1322861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748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323926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895CEDD-FAAA-4EC5-6554-361674C12444}"/>
              </a:ext>
            </a:extLst>
          </p:cNvPr>
          <p:cNvSpPr txBox="1"/>
          <p:nvPr/>
        </p:nvSpPr>
        <p:spPr>
          <a:xfrm>
            <a:off x="1365426" y="3262765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RDS</a:t>
            </a:r>
            <a:endParaRPr lang="ko-KR" altLang="en-US" sz="1600" b="1" dirty="0"/>
          </a:p>
        </p:txBody>
      </p:sp>
      <p:pic>
        <p:nvPicPr>
          <p:cNvPr id="19" name="Graphic 6">
            <a:extLst>
              <a:ext uri="{FF2B5EF4-FFF2-40B4-BE49-F238E27FC236}">
                <a16:creationId xmlns:a16="http://schemas.microsoft.com/office/drawing/2014/main" id="{716BA61E-B5EB-361A-46AC-0E80522EE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79" y="250076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DE2D4F-6C1F-318A-1978-94BAFEAAA4B6}"/>
              </a:ext>
            </a:extLst>
          </p:cNvPr>
          <p:cNvSpPr txBox="1"/>
          <p:nvPr/>
        </p:nvSpPr>
        <p:spPr>
          <a:xfrm>
            <a:off x="3834306" y="3240847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RDS</a:t>
            </a:r>
            <a:endParaRPr lang="ko-KR" altLang="en-US" sz="1600" b="1" dirty="0"/>
          </a:p>
        </p:txBody>
      </p:sp>
      <p:pic>
        <p:nvPicPr>
          <p:cNvPr id="23" name="Graphic 6">
            <a:extLst>
              <a:ext uri="{FF2B5EF4-FFF2-40B4-BE49-F238E27FC236}">
                <a16:creationId xmlns:a16="http://schemas.microsoft.com/office/drawing/2014/main" id="{7029E089-28C9-3FAE-4C89-35227C302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859" y="250076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Google Shape;198;p1">
            <a:extLst>
              <a:ext uri="{FF2B5EF4-FFF2-40B4-BE49-F238E27FC236}">
                <a16:creationId xmlns:a16="http://schemas.microsoft.com/office/drawing/2014/main" id="{FA9905AB-6E6A-A96D-AA55-53B4C3BB3582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2611979" y="2881765"/>
            <a:ext cx="170688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5" name="Google Shape;206;p1">
            <a:extLst>
              <a:ext uri="{FF2B5EF4-FFF2-40B4-BE49-F238E27FC236}">
                <a16:creationId xmlns:a16="http://schemas.microsoft.com/office/drawing/2014/main" id="{CFBBF9D3-4ADF-F4ED-778E-448E878D57DB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>
          <a:xfrm rot="5400000">
            <a:off x="1306826" y="4129458"/>
            <a:ext cx="1452292" cy="396015"/>
          </a:xfrm>
          <a:prstGeom prst="bentConnector3">
            <a:avLst>
              <a:gd name="adj1" fmla="val 49171"/>
            </a:avLst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6" name="Google Shape;206;p1">
            <a:extLst>
              <a:ext uri="{FF2B5EF4-FFF2-40B4-BE49-F238E27FC236}">
                <a16:creationId xmlns:a16="http://schemas.microsoft.com/office/drawing/2014/main" id="{95267FBA-0980-960C-281B-B3EADC2403FE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 rot="5400000">
            <a:off x="2530307" y="2884059"/>
            <a:ext cx="1474210" cy="2864895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27" name="Google Shape;152;p1">
            <a:extLst>
              <a:ext uri="{FF2B5EF4-FFF2-40B4-BE49-F238E27FC236}">
                <a16:creationId xmlns:a16="http://schemas.microsoft.com/office/drawing/2014/main" id="{2DD60F17-EABB-1D21-D66F-AA751A4629CE}"/>
              </a:ext>
            </a:extLst>
          </p:cNvPr>
          <p:cNvSpPr/>
          <p:nvPr/>
        </p:nvSpPr>
        <p:spPr>
          <a:xfrm>
            <a:off x="1255777" y="2119764"/>
            <a:ext cx="1712978" cy="1481553"/>
          </a:xfrm>
          <a:prstGeom prst="rect">
            <a:avLst/>
          </a:prstGeom>
          <a:noFill/>
          <a:ln w="12700" cap="flat" cmpd="sng">
            <a:solidFill>
              <a:srgbClr val="5B9CD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B9CD5"/>
                </a:solidFill>
                <a:latin typeface="Arial"/>
                <a:ea typeface="Arial"/>
                <a:cs typeface="Arial"/>
                <a:sym typeface="Arial"/>
              </a:rPr>
              <a:t>Availability Zone1</a:t>
            </a:r>
            <a:endParaRPr dirty="0"/>
          </a:p>
        </p:txBody>
      </p:sp>
      <p:sp>
        <p:nvSpPr>
          <p:cNvPr id="28" name="Google Shape;152;p1">
            <a:extLst>
              <a:ext uri="{FF2B5EF4-FFF2-40B4-BE49-F238E27FC236}">
                <a16:creationId xmlns:a16="http://schemas.microsoft.com/office/drawing/2014/main" id="{055D0857-AF02-4CF0-B19F-15241FEEC6F1}"/>
              </a:ext>
            </a:extLst>
          </p:cNvPr>
          <p:cNvSpPr/>
          <p:nvPr/>
        </p:nvSpPr>
        <p:spPr>
          <a:xfrm>
            <a:off x="3889052" y="2119764"/>
            <a:ext cx="1712978" cy="1481553"/>
          </a:xfrm>
          <a:prstGeom prst="rect">
            <a:avLst/>
          </a:prstGeom>
          <a:noFill/>
          <a:ln w="12700" cap="flat" cmpd="sng">
            <a:solidFill>
              <a:srgbClr val="5B9CD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B9CD5"/>
                </a:solidFill>
                <a:latin typeface="Arial"/>
                <a:ea typeface="Arial"/>
                <a:cs typeface="Arial"/>
                <a:sym typeface="Arial"/>
              </a:rPr>
              <a:t>Availability Zone2</a:t>
            </a:r>
            <a:endParaRPr dirty="0"/>
          </a:p>
        </p:txBody>
      </p:sp>
      <p:pic>
        <p:nvPicPr>
          <p:cNvPr id="36" name="Graphic 17">
            <a:extLst>
              <a:ext uri="{FF2B5EF4-FFF2-40B4-BE49-F238E27FC236}">
                <a16:creationId xmlns:a16="http://schemas.microsoft.com/office/drawing/2014/main" id="{2506257F-D778-348B-9AE9-7532E9EDE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964" y="505361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raphic 8">
            <a:extLst>
              <a:ext uri="{FF2B5EF4-FFF2-40B4-BE49-F238E27FC236}">
                <a16:creationId xmlns:a16="http://schemas.microsoft.com/office/drawing/2014/main" id="{266A7792-63C1-D4DA-618B-37D4F75A7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800" y="505361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4F0275E-1BBB-6D6C-8725-82A1C6613432}"/>
              </a:ext>
            </a:extLst>
          </p:cNvPr>
          <p:cNvSpPr txBox="1"/>
          <p:nvPr/>
        </p:nvSpPr>
        <p:spPr>
          <a:xfrm>
            <a:off x="4133247" y="5793640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S3</a:t>
            </a:r>
            <a:endParaRPr lang="ko-KR" altLang="en-US" sz="1600" b="1" dirty="0"/>
          </a:p>
        </p:txBody>
      </p:sp>
      <p:cxnSp>
        <p:nvCxnSpPr>
          <p:cNvPr id="42" name="Google Shape;198;p1">
            <a:extLst>
              <a:ext uri="{FF2B5EF4-FFF2-40B4-BE49-F238E27FC236}">
                <a16:creationId xmlns:a16="http://schemas.microsoft.com/office/drawing/2014/main" id="{D7CAD169-4181-937D-E1D5-D3E40CCA31AE}"/>
              </a:ext>
            </a:extLst>
          </p:cNvPr>
          <p:cNvCxnSpPr>
            <a:cxnSpLocks/>
            <a:stCxn id="36" idx="3"/>
            <a:endCxn id="40" idx="1"/>
          </p:cNvCxnSpPr>
          <p:nvPr/>
        </p:nvCxnSpPr>
        <p:spPr>
          <a:xfrm>
            <a:off x="2215964" y="5434611"/>
            <a:ext cx="2401836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FD4F3AF-C541-1EFA-4E71-9139D8CE8D95}"/>
              </a:ext>
            </a:extLst>
          </p:cNvPr>
          <p:cNvSpPr txBox="1"/>
          <p:nvPr/>
        </p:nvSpPr>
        <p:spPr>
          <a:xfrm>
            <a:off x="573395" y="5815611"/>
            <a:ext cx="2496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CloudWatch</a:t>
            </a:r>
            <a:endParaRPr lang="ko-KR" altLang="en-US" sz="1600" b="1" dirty="0"/>
          </a:p>
        </p:txBody>
      </p:sp>
      <p:pic>
        <p:nvPicPr>
          <p:cNvPr id="44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379" y="371786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200" y="371786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Graphic 7">
            <a:extLst>
              <a:ext uri="{FF2B5EF4-FFF2-40B4-BE49-F238E27FC236}">
                <a16:creationId xmlns:a16="http://schemas.microsoft.com/office/drawing/2014/main" id="{815E87F3-3802-7347-9721-75F2220E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119" y="501210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3953118" y="4541491"/>
            <a:ext cx="1990481" cy="1590703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48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2642" y="4543791"/>
            <a:ext cx="381000" cy="381000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861202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06" y="3262765"/>
            <a:ext cx="5615259" cy="148273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A72A30-C775-48FA-9CC4-F62DE0E50139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E90FD2-9CD4-4722-9B55-CA5331133E1C}"/>
              </a:ext>
            </a:extLst>
          </p:cNvPr>
          <p:cNvSpPr txBox="1"/>
          <p:nvPr/>
        </p:nvSpPr>
        <p:spPr>
          <a:xfrm>
            <a:off x="408484" y="883466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CloudWatch (2/3)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705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76600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643189814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419271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396" y="2726192"/>
            <a:ext cx="4945565" cy="29602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0" y="2072282"/>
            <a:ext cx="5008932" cy="42970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560F91-B099-4F76-8908-B9DA25C19B10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1845FA-57E5-43BF-BA99-A6C01D37C101}"/>
              </a:ext>
            </a:extLst>
          </p:cNvPr>
          <p:cNvSpPr txBox="1"/>
          <p:nvPr/>
        </p:nvSpPr>
        <p:spPr>
          <a:xfrm>
            <a:off x="408484" y="883466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CloudWatch (3/3)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383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148006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74637"/>
              </p:ext>
            </p:extLst>
          </p:nvPr>
        </p:nvGraphicFramePr>
        <p:xfrm>
          <a:off x="419140" y="1591406"/>
          <a:ext cx="11675166" cy="4800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370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Sec104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370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계정의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접근권한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이력 점검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87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정보시스템과 개인정보 및 중요정보에 대한 사용자 계정 및 접근권한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부여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말소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등의 이력을 점검하고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682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 조치에 관한 특례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접속기록의 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변조 방지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접속기록의 보관 및 점검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3701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319397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951285" y="5513048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CloudTrail</a:t>
            </a:r>
            <a:endParaRPr lang="ko-KR" altLang="en-US" sz="1600" b="1" dirty="0"/>
          </a:p>
        </p:txBody>
      </p:sp>
      <p:pic>
        <p:nvPicPr>
          <p:cNvPr id="7" name="Graphic 23">
            <a:extLst>
              <a:ext uri="{FF2B5EF4-FFF2-40B4-BE49-F238E27FC236}">
                <a16:creationId xmlns:a16="http://schemas.microsoft.com/office/drawing/2014/main" id="{1C32023E-A87F-D18A-E686-9550BDEE8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241" y="47510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8CD02C-9A6D-4845-81BC-A1243786E9C7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DB8B6E-267F-4C77-A159-59C8E22A4E6B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CloudTrail (1/3)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543660"/>
            <a:ext cx="5410800" cy="1307942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521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770411"/>
              </p:ext>
            </p:extLst>
          </p:nvPr>
        </p:nvGraphicFramePr>
        <p:xfrm>
          <a:off x="291882" y="1523403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cxnSp>
        <p:nvCxnSpPr>
          <p:cNvPr id="31" name="Google Shape;206;p1">
            <a:extLst>
              <a:ext uri="{FF2B5EF4-FFF2-40B4-BE49-F238E27FC236}">
                <a16:creationId xmlns:a16="http://schemas.microsoft.com/office/drawing/2014/main" id="{CFBBF9D3-4ADF-F4ED-778E-448E878D57DB}"/>
              </a:ext>
            </a:extLst>
          </p:cNvPr>
          <p:cNvCxnSpPr>
            <a:cxnSpLocks/>
            <a:stCxn id="13" idx="2"/>
          </p:cNvCxnSpPr>
          <p:nvPr/>
        </p:nvCxnSpPr>
        <p:spPr>
          <a:xfrm rot="5400000">
            <a:off x="1332950" y="3963164"/>
            <a:ext cx="1259875" cy="536185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545B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27" name="Graphic 8">
            <a:extLst>
              <a:ext uri="{FF2B5EF4-FFF2-40B4-BE49-F238E27FC236}">
                <a16:creationId xmlns:a16="http://schemas.microsoft.com/office/drawing/2014/main" id="{266A7792-63C1-D4DA-618B-37D4F75A7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800" y="486119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F0275E-1BBB-6D6C-8725-82A1C6613432}"/>
              </a:ext>
            </a:extLst>
          </p:cNvPr>
          <p:cNvSpPr txBox="1"/>
          <p:nvPr/>
        </p:nvSpPr>
        <p:spPr>
          <a:xfrm>
            <a:off x="4133247" y="5601223"/>
            <a:ext cx="173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Amazon S3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3" name="Google Shape;198;p1">
            <a:extLst>
              <a:ext uri="{FF2B5EF4-FFF2-40B4-BE49-F238E27FC236}">
                <a16:creationId xmlns:a16="http://schemas.microsoft.com/office/drawing/2014/main" id="{D7CAD169-4181-937D-E1D5-D3E40CCA31AE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>
            <a:off x="2075794" y="5278103"/>
            <a:ext cx="2542006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FD4F3AF-C541-1EFA-4E71-9139D8CE8D95}"/>
              </a:ext>
            </a:extLst>
          </p:cNvPr>
          <p:cNvSpPr txBox="1"/>
          <p:nvPr/>
        </p:nvSpPr>
        <p:spPr>
          <a:xfrm>
            <a:off x="544848" y="5646333"/>
            <a:ext cx="2299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Amazon CloudTrail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Graphic 23">
            <a:extLst>
              <a:ext uri="{FF2B5EF4-FFF2-40B4-BE49-F238E27FC236}">
                <a16:creationId xmlns:a16="http://schemas.microsoft.com/office/drawing/2014/main" id="{8F15710C-3523-F390-1D12-0FEF4F443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794" y="48971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32">
            <a:extLst>
              <a:ext uri="{FF2B5EF4-FFF2-40B4-BE49-F238E27FC236}">
                <a16:creationId xmlns:a16="http://schemas.microsoft.com/office/drawing/2014/main" id="{E3C373A7-C79E-F040-A456-79E6A4AF1C21}"/>
              </a:ext>
            </a:extLst>
          </p:cNvPr>
          <p:cNvSpPr/>
          <p:nvPr/>
        </p:nvSpPr>
        <p:spPr>
          <a:xfrm>
            <a:off x="1922401" y="2141423"/>
            <a:ext cx="2913368" cy="14598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22" name="Graphic 33">
            <a:extLst>
              <a:ext uri="{FF2B5EF4-FFF2-40B4-BE49-F238E27FC236}">
                <a16:creationId xmlns:a16="http://schemas.microsoft.com/office/drawing/2014/main" id="{698D4BC3-E737-F248-BFA7-23A251040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22402" y="2141423"/>
            <a:ext cx="381000" cy="381000"/>
          </a:xfrm>
          <a:prstGeom prst="rect">
            <a:avLst/>
          </a:prstGeom>
        </p:spPr>
      </p:pic>
      <p:pic>
        <p:nvPicPr>
          <p:cNvPr id="23" name="Graphic 24">
            <a:extLst>
              <a:ext uri="{FF2B5EF4-FFF2-40B4-BE49-F238E27FC236}">
                <a16:creationId xmlns:a16="http://schemas.microsoft.com/office/drawing/2014/main" id="{5818E8A0-C744-7E48-9CBF-844F831E8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86" y="377417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3953119" y="4505582"/>
            <a:ext cx="1911234" cy="1443395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25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3119" y="4502166"/>
            <a:ext cx="381000" cy="381000"/>
          </a:xfrm>
          <a:prstGeom prst="rect">
            <a:avLst/>
          </a:prstGeom>
        </p:spPr>
      </p:pic>
      <p:pic>
        <p:nvPicPr>
          <p:cNvPr id="26" name="Graphic 24">
            <a:extLst>
              <a:ext uri="{FF2B5EF4-FFF2-40B4-BE49-F238E27FC236}">
                <a16:creationId xmlns:a16="http://schemas.microsoft.com/office/drawing/2014/main" id="{5818E8A0-C744-7E48-9CBF-844F831E8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706" y="482090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798" y="1980700"/>
            <a:ext cx="4854254" cy="4235462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883645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29097B3D-3D05-4B5B-A738-BC49A42A50AF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626B6C-CAB3-4E4B-8E75-927ADC1B941B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CloudTrail (2/3)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345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90470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643189814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0" b="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 란</a:t>
                      </a:r>
                    </a:p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19" y="2045604"/>
            <a:ext cx="4817795" cy="17783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18" y="3823984"/>
            <a:ext cx="4702399" cy="2339424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22873"/>
              </p:ext>
            </p:extLst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9A9C19A-659A-4146-A5A9-1F4E7719BE26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8DCDB-6EFB-49B2-ACA5-627C3838F059}"/>
              </a:ext>
            </a:extLst>
          </p:cNvPr>
          <p:cNvSpPr txBox="1"/>
          <p:nvPr/>
        </p:nvSpPr>
        <p:spPr>
          <a:xfrm>
            <a:off x="419140" y="869888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CloudTrail (3/3)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285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584896"/>
              </p:ext>
            </p:extLst>
          </p:nvPr>
        </p:nvGraphicFramePr>
        <p:xfrm>
          <a:off x="474784" y="1591406"/>
          <a:ext cx="11619520" cy="4862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752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437814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985954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Sec701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개인정보처리시스템 법률 준수 검토 및 관리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17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개인정보처리시스템에 대한 접속기록은 법적 요구사항을 준수할 수 있도록 관리하고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 조치에 관한 특례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정보통신망의 안정성 확보 등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침해사고의 대응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시행령 제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침해사고 대응조치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09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209547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02914" y="5550631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Config</a:t>
            </a:r>
            <a:endParaRPr lang="ko-KR" altLang="en-US" sz="1600" b="1" dirty="0"/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85DC11CA-C2CD-6800-E48E-4CBBF8633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871" y="472999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A37B5-9471-46BF-A584-EBE4CB3E773F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AAE13-1997-48EC-8BBF-6E588B7BD180}"/>
              </a:ext>
            </a:extLst>
          </p:cNvPr>
          <p:cNvSpPr txBox="1"/>
          <p:nvPr/>
        </p:nvSpPr>
        <p:spPr>
          <a:xfrm>
            <a:off x="435727" y="855662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Config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845024"/>
            <a:ext cx="5410800" cy="1096175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130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646" y="2396655"/>
            <a:ext cx="5494355" cy="3397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970283" y="4470660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Config</a:t>
            </a:r>
            <a:endParaRPr lang="ko-KR" altLang="en-US" sz="1600" b="1" dirty="0"/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85DC11CA-C2CD-6800-E48E-4CBBF8633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240" y="3708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251CF1-A0FB-FA48-A582-2429B446E843}"/>
              </a:ext>
            </a:extLst>
          </p:cNvPr>
          <p:cNvSpPr/>
          <p:nvPr/>
        </p:nvSpPr>
        <p:spPr>
          <a:xfrm>
            <a:off x="1835639" y="3081641"/>
            <a:ext cx="3184525" cy="2193741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454640" y="2699540"/>
            <a:ext cx="3820746" cy="28308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1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54640" y="2699540"/>
            <a:ext cx="381000" cy="381000"/>
          </a:xfrm>
          <a:prstGeom prst="rect">
            <a:avLst/>
          </a:prstGeom>
        </p:spPr>
      </p:pic>
      <p:pic>
        <p:nvPicPr>
          <p:cNvPr id="12" name="Graphic 25">
            <a:extLst>
              <a:ext uri="{FF2B5EF4-FFF2-40B4-BE49-F238E27FC236}">
                <a16:creationId xmlns:a16="http://schemas.microsoft.com/office/drawing/2014/main" id="{2C69F662-72C8-D449-833A-3FB0BC2580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5163" y="3075149"/>
            <a:ext cx="381000" cy="381000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F5E38B5-B674-4E2C-A8CF-65FCB7FE1DBA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485DB1-FC65-43CF-A624-6EA164B09FC7}"/>
              </a:ext>
            </a:extLst>
          </p:cNvPr>
          <p:cNvSpPr txBox="1"/>
          <p:nvPr/>
        </p:nvSpPr>
        <p:spPr>
          <a:xfrm>
            <a:off x="435727" y="855662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Config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563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309957411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488" y="2144383"/>
            <a:ext cx="5003679" cy="41053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82" y="2540840"/>
            <a:ext cx="5671365" cy="2880837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7BF2C0D-1B00-4088-9CF2-4D87703A7666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E8EBC0-AA80-40C4-8808-2D2117AD6CAA}"/>
              </a:ext>
            </a:extLst>
          </p:cNvPr>
          <p:cNvSpPr txBox="1"/>
          <p:nvPr/>
        </p:nvSpPr>
        <p:spPr>
          <a:xfrm>
            <a:off x="435727" y="855662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Config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3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5861" y="419877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보안 아키텍처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06859" y="-880946"/>
            <a:ext cx="724829" cy="6913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962508" y="-880947"/>
            <a:ext cx="724829" cy="691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14103" y="996615"/>
            <a:ext cx="7897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.1.</a:t>
            </a:r>
            <a:r>
              <a:rPr kumimoji="0" lang="en-US" altLang="ko-KR" sz="2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2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Framework</a:t>
            </a:r>
            <a:endParaRPr kumimoji="0" lang="en-US" altLang="ko-KR" sz="2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양쪽 모서리가 잘린 사각형 12"/>
          <p:cNvSpPr/>
          <p:nvPr/>
        </p:nvSpPr>
        <p:spPr>
          <a:xfrm>
            <a:off x="10236741" y="136402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Cloud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아키텍처 개요</a:t>
            </a:r>
          </a:p>
        </p:txBody>
      </p:sp>
      <p:sp>
        <p:nvSpPr>
          <p:cNvPr id="14" name="양쪽 모서리가 잘린 사각형 13"/>
          <p:cNvSpPr/>
          <p:nvPr/>
        </p:nvSpPr>
        <p:spPr>
          <a:xfrm>
            <a:off x="10236741" y="419877"/>
            <a:ext cx="1955259" cy="223093"/>
          </a:xfrm>
          <a:prstGeom prst="snip2Same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개념적 보안 아키텍처</a:t>
            </a:r>
          </a:p>
        </p:txBody>
      </p:sp>
      <p:sp>
        <p:nvSpPr>
          <p:cNvPr id="15" name="양쪽 모서리가 잘린 사각형 14"/>
          <p:cNvSpPr/>
          <p:nvPr/>
        </p:nvSpPr>
        <p:spPr>
          <a:xfrm>
            <a:off x="10236741" y="690400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논리적 보안 아키텍처</a:t>
            </a:r>
          </a:p>
        </p:txBody>
      </p:sp>
      <p:sp>
        <p:nvSpPr>
          <p:cNvPr id="16" name="양쪽 모서리가 잘린 사각형 15"/>
          <p:cNvSpPr/>
          <p:nvPr/>
        </p:nvSpPr>
        <p:spPr>
          <a:xfrm>
            <a:off x="10236741" y="968425"/>
            <a:ext cx="1955259" cy="223093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2" y="1427503"/>
            <a:ext cx="10742400" cy="542854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199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309957411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648" y="2047533"/>
            <a:ext cx="4397813" cy="42450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47" y="2368593"/>
            <a:ext cx="5471495" cy="294196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A1BE830-7167-4FC5-A7D7-DCD1F94372F2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5A13C-41E5-46F6-93AF-0AE016368A35}"/>
              </a:ext>
            </a:extLst>
          </p:cNvPr>
          <p:cNvSpPr txBox="1"/>
          <p:nvPr/>
        </p:nvSpPr>
        <p:spPr>
          <a:xfrm>
            <a:off x="435727" y="855662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Config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294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866316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309957411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0" b="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 란</a:t>
                      </a:r>
                    </a:p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01" y="2325442"/>
            <a:ext cx="5591363" cy="354782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FBFFC67-CDB7-49AF-8460-2B92ABF6ECFF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0EBEB-0670-4384-AC1B-2C23AAEACA8D}"/>
              </a:ext>
            </a:extLst>
          </p:cNvPr>
          <p:cNvSpPr txBox="1"/>
          <p:nvPr/>
        </p:nvSpPr>
        <p:spPr>
          <a:xfrm>
            <a:off x="435727" y="855662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Config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301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897247"/>
              </p:ext>
            </p:extLst>
          </p:nvPr>
        </p:nvGraphicFramePr>
        <p:xfrm>
          <a:off x="419140" y="1591406"/>
          <a:ext cx="11675166" cy="5219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517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670066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5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Sec607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57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공개 인터넷 접속을 통한 패치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66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서버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보안시스템 등의 경우 공개 인터넷 접속을 통한 패치를 제한하고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5108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개인정보의 안전성 확보조치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정보보호조치에 관한 지침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정보보호조치의 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578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869338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899483" y="5464365"/>
            <a:ext cx="287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AWS Systems Manager</a:t>
            </a:r>
            <a:endParaRPr lang="ko-KR" altLang="en-US" sz="1600" b="1" dirty="0"/>
          </a:p>
        </p:txBody>
      </p:sp>
      <p:pic>
        <p:nvPicPr>
          <p:cNvPr id="8" name="Graphic 15">
            <a:extLst>
              <a:ext uri="{FF2B5EF4-FFF2-40B4-BE49-F238E27FC236}">
                <a16:creationId xmlns:a16="http://schemas.microsoft.com/office/drawing/2014/main" id="{46C73FEE-FD98-1F42-137B-24DCA4D89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39" y="470236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A03C73-A4BF-4798-A685-EADC2A7A1833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7C8A03-473B-42A3-894A-1F3002CADABD}"/>
              </a:ext>
            </a:extLst>
          </p:cNvPr>
          <p:cNvSpPr txBox="1"/>
          <p:nvPr/>
        </p:nvSpPr>
        <p:spPr>
          <a:xfrm>
            <a:off x="419140" y="897951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Systems Manager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702365"/>
            <a:ext cx="5410800" cy="1320315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2216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96" y="2593051"/>
            <a:ext cx="5515785" cy="2682334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BEFEC4D9-0FF6-0740-BBB7-9A904CD0D43A}"/>
              </a:ext>
            </a:extLst>
          </p:cNvPr>
          <p:cNvSpPr/>
          <p:nvPr/>
        </p:nvSpPr>
        <p:spPr>
          <a:xfrm>
            <a:off x="1935365" y="2593051"/>
            <a:ext cx="4186506" cy="31829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8" name="Graphic 35">
            <a:extLst>
              <a:ext uri="{FF2B5EF4-FFF2-40B4-BE49-F238E27FC236}">
                <a16:creationId xmlns:a16="http://schemas.microsoft.com/office/drawing/2014/main" id="{EE16ED80-C80D-1E40-AF5F-BA8C3673A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35365" y="2593051"/>
            <a:ext cx="381000" cy="381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-191446" y="4349128"/>
            <a:ext cx="2879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2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AWS Management</a:t>
            </a:r>
            <a:br>
              <a:rPr lang="en-US" altLang="en-US" sz="12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b="1" dirty="0"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Console</a:t>
            </a:r>
          </a:p>
        </p:txBody>
      </p:sp>
      <p:pic>
        <p:nvPicPr>
          <p:cNvPr id="10" name="Graphic 15">
            <a:extLst>
              <a:ext uri="{FF2B5EF4-FFF2-40B4-BE49-F238E27FC236}">
                <a16:creationId xmlns:a16="http://schemas.microsoft.com/office/drawing/2014/main" id="{46C73FEE-FD98-1F42-137B-24DCA4D89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10" y="35871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424331" y="4377088"/>
            <a:ext cx="2879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AWS Systems Manager</a:t>
            </a:r>
            <a:endParaRPr lang="ko-KR" altLang="en-US" sz="1200" b="1" dirty="0"/>
          </a:p>
        </p:txBody>
      </p:sp>
      <p:pic>
        <p:nvPicPr>
          <p:cNvPr id="12" name="Graphic 15">
            <a:extLst>
              <a:ext uri="{FF2B5EF4-FFF2-40B4-BE49-F238E27FC236}">
                <a16:creationId xmlns:a16="http://schemas.microsoft.com/office/drawing/2014/main" id="{46C73FEE-FD98-1F42-137B-24DCA4D89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288" y="35871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flipH="1">
            <a:off x="1629510" y="3968128"/>
            <a:ext cx="85377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7">
            <a:extLst>
              <a:ext uri="{FF2B5EF4-FFF2-40B4-BE49-F238E27FC236}">
                <a16:creationId xmlns:a16="http://schemas.microsoft.com/office/drawing/2014/main" id="{5A94C2F3-6482-E945-8EC3-ADFA1FA11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8970" y="4106115"/>
            <a:ext cx="16446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Patch Manager</a:t>
            </a:r>
          </a:p>
        </p:txBody>
      </p:sp>
      <p:pic>
        <p:nvPicPr>
          <p:cNvPr id="15" name="Graphic 22">
            <a:extLst>
              <a:ext uri="{FF2B5EF4-FFF2-40B4-BE49-F238E27FC236}">
                <a16:creationId xmlns:a16="http://schemas.microsoft.com/office/drawing/2014/main" id="{CFB93E8C-DB5A-DE43-AB9F-461575AB0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695" y="36489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3810857" y="3055809"/>
            <a:ext cx="2256494" cy="1866300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091D5A2-7670-AB46-B599-6FC0449FDE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10858" y="3057397"/>
            <a:ext cx="381000" cy="381000"/>
          </a:xfrm>
          <a:prstGeom prst="rect">
            <a:avLst/>
          </a:prstGeom>
        </p:spPr>
      </p:pic>
      <p:pic>
        <p:nvPicPr>
          <p:cNvPr id="18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28" y="35824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36FEB6A7-BBBF-BF4E-B09F-F70950BA7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6416" y="4319696"/>
            <a:ext cx="22685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Compute Cloud (Amazon EC2)</a:t>
            </a:r>
          </a:p>
        </p:txBody>
      </p:sp>
      <p:cxnSp>
        <p:nvCxnSpPr>
          <p:cNvPr id="20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1629510" y="3968128"/>
            <a:ext cx="85377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8">
            <a:extLst>
              <a:ext uri="{FF2B5EF4-FFF2-40B4-BE49-F238E27FC236}">
                <a16:creationId xmlns:a16="http://schemas.microsoft.com/office/drawing/2014/main" id="{9E8BEF15-E8C4-2242-949A-672EF8C74E9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245288" y="3968128"/>
            <a:ext cx="1341540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6091A84-9DE2-464D-8084-28194CCE4AC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8087FA-8698-42A6-8E0F-E2B738298B3D}"/>
              </a:ext>
            </a:extLst>
          </p:cNvPr>
          <p:cNvSpPr txBox="1"/>
          <p:nvPr/>
        </p:nvSpPr>
        <p:spPr>
          <a:xfrm>
            <a:off x="419140" y="897951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Systems Manager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0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318322727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0" y="2733443"/>
            <a:ext cx="5303411" cy="24940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675" y="2026299"/>
            <a:ext cx="4724297" cy="43272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8AD39A-C48F-408F-A005-27D265A99138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3AFBC8-8B72-45C2-80F3-68E001580A8E}"/>
              </a:ext>
            </a:extLst>
          </p:cNvPr>
          <p:cNvSpPr txBox="1"/>
          <p:nvPr/>
        </p:nvSpPr>
        <p:spPr>
          <a:xfrm>
            <a:off x="419140" y="897951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Systems Manager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740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318322727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225" y="2274154"/>
            <a:ext cx="5494390" cy="36302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05" y="2637007"/>
            <a:ext cx="5706755" cy="2904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4B112E-3F97-482A-B31B-A004F28A5249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ED4909-32EA-4C3A-8161-E2AB6A9713AC}"/>
              </a:ext>
            </a:extLst>
          </p:cNvPr>
          <p:cNvSpPr txBox="1"/>
          <p:nvPr/>
        </p:nvSpPr>
        <p:spPr>
          <a:xfrm>
            <a:off x="419140" y="897951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Systems Manager (4/5)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949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030834"/>
              </p:ext>
            </p:extLst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2318322727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0" b="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 란</a:t>
                      </a:r>
                    </a:p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43" y="2800706"/>
            <a:ext cx="5689042" cy="23611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CB91DB-17D7-4C4A-AA7B-CCD38E03A847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5BA2F-BB56-478A-A7EB-49B8619D9F83}"/>
              </a:ext>
            </a:extLst>
          </p:cNvPr>
          <p:cNvSpPr txBox="1"/>
          <p:nvPr/>
        </p:nvSpPr>
        <p:spPr>
          <a:xfrm>
            <a:off x="419140" y="897951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AWS Systems Manager (5/5)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77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046712"/>
              </p:ext>
            </p:extLst>
          </p:nvPr>
        </p:nvGraphicFramePr>
        <p:xfrm>
          <a:off x="465992" y="1591406"/>
          <a:ext cx="11628314" cy="47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508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4393852">
                  <a:extLst>
                    <a:ext uri="{9D8B030D-6E8A-4147-A177-3AD203B41FA5}">
                      <a16:colId xmlns:a16="http://schemas.microsoft.com/office/drawing/2014/main" val="2563197460"/>
                    </a:ext>
                  </a:extLst>
                </a:gridCol>
                <a:gridCol w="5985954">
                  <a:extLst>
                    <a:ext uri="{9D8B030D-6E8A-4147-A177-3AD203B41FA5}">
                      <a16:colId xmlns:a16="http://schemas.microsoft.com/office/drawing/2014/main" val="1495660471"/>
                    </a:ext>
                  </a:extLst>
                </a:gridCol>
              </a:tblGrid>
              <a:tr h="440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Sec308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53563"/>
                  </a:ext>
                </a:extLst>
              </a:tr>
              <a:tr h="440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서비스에 따른 독립된 서버 운영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51499"/>
                  </a:ext>
                </a:extLst>
              </a:tr>
              <a:tr h="4487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보안요건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서비스를 제공하는 정보시스템은 독립된 서버로 운영하고 있는가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148629"/>
                  </a:ext>
                </a:extLst>
              </a:tr>
              <a:tr h="688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안전조치 의무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개인정보의 기술적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관리적 보호조치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정보통신망의 안정성 확보 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보호조치 등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위치정보법 시행령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위치정보의 관리적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클라우드컴퓨팅서비스 정보보호에 관한 기준 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기술적 보호조치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56187"/>
                  </a:ext>
                </a:extLst>
              </a:tr>
              <a:tr h="4405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2297897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2332365" y="5499541"/>
            <a:ext cx="201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EC2</a:t>
            </a:r>
            <a:endParaRPr lang="ko-KR" altLang="en-US" sz="1600" b="1" dirty="0"/>
          </a:p>
        </p:txBody>
      </p:sp>
      <p:pic>
        <p:nvPicPr>
          <p:cNvPr id="8" name="Graphic 5">
            <a:extLst>
              <a:ext uri="{FF2B5EF4-FFF2-40B4-BE49-F238E27FC236}">
                <a16:creationId xmlns:a16="http://schemas.microsoft.com/office/drawing/2014/main" id="{09CF8C98-F3BE-C989-29A4-655B81307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40" y="473754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F669E2-2E40-465B-93A5-D7EE10821013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D9C2FC-D351-4E94-B1DA-C14FA8626682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EC2 (1/5)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42" y="4737542"/>
            <a:ext cx="5410800" cy="948613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306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746368123"/>
                    </a:ext>
                  </a:extLst>
                </a:gridCol>
              </a:tblGrid>
              <a:tr h="4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인프라 구성도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3379822" y="4691747"/>
            <a:ext cx="1545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EC2</a:t>
            </a:r>
            <a:endParaRPr lang="ko-KR" altLang="en-US" sz="1600" b="1" dirty="0"/>
          </a:p>
        </p:txBody>
      </p:sp>
      <p:pic>
        <p:nvPicPr>
          <p:cNvPr id="14" name="Graphic 5">
            <a:extLst>
              <a:ext uri="{FF2B5EF4-FFF2-40B4-BE49-F238E27FC236}">
                <a16:creationId xmlns:a16="http://schemas.microsoft.com/office/drawing/2014/main" id="{09CF8C98-F3BE-C989-29A4-655B81307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626" y="4106886"/>
            <a:ext cx="584861" cy="584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7">
            <a:extLst>
              <a:ext uri="{FF2B5EF4-FFF2-40B4-BE49-F238E27FC236}">
                <a16:creationId xmlns:a16="http://schemas.microsoft.com/office/drawing/2014/main" id="{F5AD8509-7566-E946-9E5A-5557E62A6A29}"/>
              </a:ext>
            </a:extLst>
          </p:cNvPr>
          <p:cNvSpPr/>
          <p:nvPr/>
        </p:nvSpPr>
        <p:spPr>
          <a:xfrm>
            <a:off x="1212407" y="3567325"/>
            <a:ext cx="1765300" cy="144428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32">
            <a:extLst>
              <a:ext uri="{FF2B5EF4-FFF2-40B4-BE49-F238E27FC236}">
                <a16:creationId xmlns:a16="http://schemas.microsoft.com/office/drawing/2014/main" id="{B1844CBB-737E-C049-891C-1F2168761D96}"/>
              </a:ext>
            </a:extLst>
          </p:cNvPr>
          <p:cNvSpPr/>
          <p:nvPr/>
        </p:nvSpPr>
        <p:spPr>
          <a:xfrm>
            <a:off x="3270138" y="3567228"/>
            <a:ext cx="1765300" cy="144438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19">
            <a:extLst>
              <a:ext uri="{FF2B5EF4-FFF2-40B4-BE49-F238E27FC236}">
                <a16:creationId xmlns:a16="http://schemas.microsoft.com/office/drawing/2014/main" id="{C5004A7F-07D4-7644-BBA1-793B67992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0773" y="3568816"/>
            <a:ext cx="381000" cy="381000"/>
          </a:xfrm>
          <a:prstGeom prst="rect">
            <a:avLst/>
          </a:prstGeom>
        </p:spPr>
      </p:pic>
      <p:pic>
        <p:nvPicPr>
          <p:cNvPr id="18" name="Graphic 21">
            <a:extLst>
              <a:ext uri="{FF2B5EF4-FFF2-40B4-BE49-F238E27FC236}">
                <a16:creationId xmlns:a16="http://schemas.microsoft.com/office/drawing/2014/main" id="{5259AAA2-EFC0-E14A-A9FB-856721770A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7169" y="3568914"/>
            <a:ext cx="381000" cy="381000"/>
          </a:xfrm>
          <a:prstGeom prst="rect">
            <a:avLst/>
          </a:prstGeom>
        </p:spPr>
      </p:pic>
      <p:sp>
        <p:nvSpPr>
          <p:cNvPr id="19" name="Rectangle 6">
            <a:extLst>
              <a:ext uri="{FF2B5EF4-FFF2-40B4-BE49-F238E27FC236}">
                <a16:creationId xmlns:a16="http://schemas.microsoft.com/office/drawing/2014/main" id="{34D72B91-09F3-9A42-B66A-106F01CCE8B4}"/>
              </a:ext>
            </a:extLst>
          </p:cNvPr>
          <p:cNvSpPr/>
          <p:nvPr/>
        </p:nvSpPr>
        <p:spPr>
          <a:xfrm>
            <a:off x="889523" y="2796153"/>
            <a:ext cx="4602778" cy="281333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20" name="Graphic 16">
            <a:extLst>
              <a:ext uri="{FF2B5EF4-FFF2-40B4-BE49-F238E27FC236}">
                <a16:creationId xmlns:a16="http://schemas.microsoft.com/office/drawing/2014/main" id="{E091D5A2-7670-AB46-B599-6FC0449FDE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9523" y="2797742"/>
            <a:ext cx="381000" cy="381000"/>
          </a:xfrm>
          <a:prstGeom prst="rect">
            <a:avLst/>
          </a:prstGeom>
        </p:spPr>
      </p:pic>
      <p:pic>
        <p:nvPicPr>
          <p:cNvPr id="23" name="Graphic 5">
            <a:extLst>
              <a:ext uri="{FF2B5EF4-FFF2-40B4-BE49-F238E27FC236}">
                <a16:creationId xmlns:a16="http://schemas.microsoft.com/office/drawing/2014/main" id="{09CF8C98-F3BE-C989-29A4-655B81307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357" y="4106886"/>
            <a:ext cx="584861" cy="584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D80F7C7-B1F1-8F84-94F0-C23A39B8DF25}"/>
              </a:ext>
            </a:extLst>
          </p:cNvPr>
          <p:cNvSpPr txBox="1"/>
          <p:nvPr/>
        </p:nvSpPr>
        <p:spPr>
          <a:xfrm>
            <a:off x="1322091" y="4682404"/>
            <a:ext cx="1545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Amazon EC2</a:t>
            </a:r>
            <a:endParaRPr lang="ko-KR" altLang="en-US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52" y="2571215"/>
            <a:ext cx="5465518" cy="2757202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A48124F-FC59-49FD-95FA-63A9E7FB7565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723696-4E46-4D6B-AA32-8BDAF2D01ECA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EC2 (2/5)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38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19140" y="1591406"/>
          <a:ext cx="11675166" cy="4779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7583">
                  <a:extLst>
                    <a:ext uri="{9D8B030D-6E8A-4147-A177-3AD203B41FA5}">
                      <a16:colId xmlns:a16="http://schemas.microsoft.com/office/drawing/2014/main" val="578061830"/>
                    </a:ext>
                  </a:extLst>
                </a:gridCol>
                <a:gridCol w="5837583">
                  <a:extLst>
                    <a:ext uri="{9D8B030D-6E8A-4147-A177-3AD203B41FA5}">
                      <a16:colId xmlns:a16="http://schemas.microsoft.com/office/drawing/2014/main" val="3838418423"/>
                    </a:ext>
                  </a:extLst>
                </a:gridCol>
              </a:tblGrid>
              <a:tr h="4097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08732"/>
                  </a:ext>
                </a:extLst>
              </a:tr>
              <a:tr h="436991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39321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846" y="2129355"/>
            <a:ext cx="4668781" cy="42067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63" y="2494637"/>
            <a:ext cx="5533538" cy="2973244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5785341" y="454396"/>
          <a:ext cx="6308966" cy="83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896">
                  <a:extLst>
                    <a:ext uri="{9D8B030D-6E8A-4147-A177-3AD203B41FA5}">
                      <a16:colId xmlns:a16="http://schemas.microsoft.com/office/drawing/2014/main" val="1513517493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8982427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12561398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1340353599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838373251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1077295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926342163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656609924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1383942697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3654920176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405778531"/>
                    </a:ext>
                  </a:extLst>
                </a:gridCol>
                <a:gridCol w="315449">
                  <a:extLst>
                    <a:ext uri="{9D8B030D-6E8A-4147-A177-3AD203B41FA5}">
                      <a16:colId xmlns:a16="http://schemas.microsoft.com/office/drawing/2014/main" val="2297362978"/>
                    </a:ext>
                  </a:extLst>
                </a:gridCol>
                <a:gridCol w="630896">
                  <a:extLst>
                    <a:ext uri="{9D8B030D-6E8A-4147-A177-3AD203B41FA5}">
                      <a16:colId xmlns:a16="http://schemas.microsoft.com/office/drawing/2014/main" val="589551710"/>
                    </a:ext>
                  </a:extLst>
                </a:gridCol>
              </a:tblGrid>
              <a:tr h="43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68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77E1537-BE5A-4236-AFDF-FD861FAA8FAF}"/>
              </a:ext>
            </a:extLst>
          </p:cNvPr>
          <p:cNvSpPr txBox="1"/>
          <p:nvPr/>
        </p:nvSpPr>
        <p:spPr>
          <a:xfrm>
            <a:off x="234123" y="376481"/>
            <a:ext cx="6129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70971B-A0EA-445F-B3E9-5F1F60166D33}"/>
              </a:ext>
            </a:extLst>
          </p:cNvPr>
          <p:cNvSpPr txBox="1"/>
          <p:nvPr/>
        </p:nvSpPr>
        <p:spPr>
          <a:xfrm>
            <a:off x="475827" y="885270"/>
            <a:ext cx="48529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4.2.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보안 아키텍처 구현 명세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Amazon EC2 (3/5)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45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10738</TotalTime>
  <Words>11532</Words>
  <Application>Microsoft Office PowerPoint</Application>
  <PresentationFormat>와이드스크린</PresentationFormat>
  <Paragraphs>3795</Paragraphs>
  <Slides>134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134</vt:i4>
      </vt:variant>
    </vt:vector>
  </HeadingPairs>
  <TitlesOfParts>
    <vt:vector size="142" baseType="lpstr">
      <vt:lpstr>?? ??</vt:lpstr>
      <vt:lpstr>Amazon Ember</vt:lpstr>
      <vt:lpstr>맑은 고딕</vt:lpstr>
      <vt:lpstr>Arial</vt:lpstr>
      <vt:lpstr>Calibri</vt:lpstr>
      <vt:lpstr>Wingdings</vt:lpstr>
      <vt:lpstr>Office Theme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KimBaekHyun</dc:creator>
  <cp:lastModifiedBy>user</cp:lastModifiedBy>
  <cp:revision>217</cp:revision>
  <dcterms:created xsi:type="dcterms:W3CDTF">2022-05-30T02:16:39Z</dcterms:created>
  <dcterms:modified xsi:type="dcterms:W3CDTF">2022-06-20T07:15:28Z</dcterms:modified>
</cp:coreProperties>
</file>